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9" r:id="rId29"/>
    <p:sldId id="284" r:id="rId30"/>
    <p:sldId id="285" r:id="rId31"/>
    <p:sldId id="286" r:id="rId32"/>
    <p:sldId id="287" r:id="rId33"/>
    <p:sldId id="288" r:id="rId34"/>
    <p:sldId id="290" r:id="rId35"/>
    <p:sldId id="291" r:id="rId36"/>
    <p:sldId id="293" r:id="rId37"/>
    <p:sldId id="292"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9" r:id="rId53"/>
    <p:sldId id="308" r:id="rId54"/>
    <p:sldId id="310" r:id="rId55"/>
    <p:sldId id="312" r:id="rId56"/>
    <p:sldId id="311" r:id="rId57"/>
    <p:sldId id="313" r:id="rId58"/>
    <p:sldId id="314" r:id="rId59"/>
    <p:sldId id="315" r:id="rId60"/>
    <p:sldId id="316" r:id="rId61"/>
    <p:sldId id="317" r:id="rId62"/>
    <p:sldId id="319" r:id="rId63"/>
    <p:sldId id="320" r:id="rId64"/>
    <p:sldId id="321" r:id="rId65"/>
    <p:sldId id="322" r:id="rId66"/>
    <p:sldId id="323" r:id="rId67"/>
    <p:sldId id="324" r:id="rId68"/>
    <p:sldId id="325" r:id="rId69"/>
    <p:sldId id="326" r:id="rId70"/>
    <p:sldId id="330" r:id="rId71"/>
    <p:sldId id="327" r:id="rId72"/>
    <p:sldId id="328" r:id="rId73"/>
    <p:sldId id="329" r:id="rId74"/>
    <p:sldId id="332" r:id="rId75"/>
    <p:sldId id="333" r:id="rId76"/>
    <p:sldId id="331" r:id="rId77"/>
    <p:sldId id="334" r:id="rId78"/>
    <p:sldId id="335" r:id="rId79"/>
    <p:sldId id="336" r:id="rId80"/>
    <p:sldId id="337" r:id="rId81"/>
    <p:sldId id="338" r:id="rId82"/>
    <p:sldId id="339" r:id="rId83"/>
    <p:sldId id="340" r:id="rId84"/>
    <p:sldId id="341" r:id="rId85"/>
    <p:sldId id="342" r:id="rId86"/>
    <p:sldId id="343" r:id="rId87"/>
    <p:sldId id="344" r:id="rId88"/>
    <p:sldId id="345" r:id="rId89"/>
  </p:sldIdLst>
  <p:sldSz cx="12192000" cy="6858000"/>
  <p:notesSz cx="6858000" cy="12192000"/>
  <p:embeddedFontLst>
    <p:embeddedFont>
      <p:font typeface="MiSans" panose="020B0604020202020204" charset="-122"/>
      <p:regular r:id="rId91"/>
    </p:embeddedFont>
    <p:embeddedFont>
      <p:font typeface="Noto Sans SC" panose="020B0604020202020204" charset="-128"/>
      <p:regular r:id="rId92"/>
    </p:embeddedFont>
    <p:embeddedFont>
      <p:font typeface="Cambria Math" panose="02040503050406030204" pitchFamily="18" charset="0"/>
      <p:regular r:id="rId93"/>
    </p:embeddedFont>
    <p:embeddedFont>
      <p:font typeface="Roboto" panose="02000000000000000000" pitchFamily="2" charset="0"/>
      <p:regular r:id="rId94"/>
      <p:bold r:id="rId95"/>
      <p:italic r:id="rId96"/>
      <p:boldItalic r:id="rId97"/>
    </p:embeddedFont>
    <p:embeddedFont>
      <p:font typeface="Roboto Slab" pitchFamily="2" charset="0"/>
      <p:regular r:id="rId98"/>
      <p:bold r:id="rId99"/>
    </p:embeddedFont>
  </p:embeddedFontLst>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5" d="100"/>
          <a:sy n="65" d="100"/>
        </p:scale>
        <p:origin x="91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font" Target="fonts/font5.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font" Target="fonts/font1.fntdata"/><Relationship Id="rId96"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4.fntdata"/><Relationship Id="rId99" Type="http://schemas.openxmlformats.org/officeDocument/2006/relationships/font" Target="fonts/font9.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3.fntdata"/><Relationship Id="rId98" Type="http://schemas.openxmlformats.org/officeDocument/2006/relationships/font" Target="fonts/font8.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6332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5DC836-7B8E-2611-A546-53252D580A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D5E858-5E4B-22E6-ACAB-8FD0FB7573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B33EB3-4C7A-AC38-493F-0013D850C8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70E95E-795D-DA39-C89D-29F96B855A86}"/>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36103538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F9039-72F1-5C8D-8844-7250291DDD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D3402-D2B5-3274-CBFA-325BE1D610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6A506-C379-22AB-5952-533604F75E4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325788-DB2E-049F-2066-FF42CE0330D6}"/>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0890016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75B55-5C31-B9CE-6EEB-4667DD182F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C259B2-8139-14D6-DDE1-E25FA1A8D5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14F17C-28BC-8ADF-1524-66E72E4495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E4EAB1-EF2B-845C-E446-3FED2AE1BE27}"/>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2886344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748AD-9DE9-4941-AF39-EF2B45B70A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E8B3D3-72FA-F4E7-1CCC-39C868815D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0E297B-5D22-0A7F-2006-6CE84585F8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D49E14-F9AE-3B17-2ECB-902ABD27366E}"/>
              </a:ext>
            </a:extLst>
          </p:cNvPr>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4428784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339E9E-C291-B598-026A-C4AF2B7697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5C98BF-6E16-744C-E5A7-911CDB06EC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900E9F-0E24-CCAA-5E95-8B77FCA4408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6F0717C-EBA0-8861-075F-8B18C807E717}"/>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6745884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66A41-73E4-9942-7ACF-C4EB238517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55E961-7565-1740-47B2-3F095A9672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B5DC85-145B-4609-51AB-369B082B4F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0B0F737-ABCF-3EE4-8DD4-BE748394F5F5}"/>
              </a:ext>
            </a:extLst>
          </p:cNvPr>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9574353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E9FA1B-CE3C-5578-0675-D60F299170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E43E78-D170-F224-2CF5-A4E19A72F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B5C597-B471-A171-DE46-4BFABB718BB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3645CB-D078-B9D7-8283-F4077D40E72B}"/>
              </a:ext>
            </a:extLst>
          </p:cNvPr>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763271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18D27E-E067-D493-9446-A864A550D5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BA799-BBC2-1D84-B9B1-73112D3A59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CC797C-3CCE-8B8D-6E3A-49A4C830763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6AC4BF-EC23-CA1B-539A-CC14C29AE13C}"/>
              </a:ext>
            </a:extLst>
          </p:cNvPr>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602649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5474F1-1699-95B8-CBFC-2ABBA2FF78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8EA18E-6D93-8689-E76F-8DF90393D0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1E2B48-44AD-8793-6082-E36ED84A13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DDD7162-A843-95E4-1D54-3F2DE2492245}"/>
              </a:ext>
            </a:extLst>
          </p:cNvPr>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2470276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653AB4-5A4C-56B1-F5CE-2427F27DAF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5C8948-1206-61FD-8F19-791D6BB240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23A67D-2869-09C1-D7C4-7A8C2785522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E088B49-BB7D-1E00-C106-D7022B85B166}"/>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37551433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CFEF9-88A0-DF89-E04D-844DADE69B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D12480-903B-EF5A-F602-B73AB594CC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937E8D-0A5C-7948-2C24-FC8CC6EE60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621743-6A37-F7D4-3897-C97DBD563EB6}"/>
              </a:ext>
            </a:extLst>
          </p:cNvPr>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8228411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A8E41-5381-A42C-7604-6A36DC4BF3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FBAE25-3F2E-8C65-EBBC-A9E0085CFD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2E34EE-B4A3-D2D6-3386-F38E5D9C47B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71FC4E-CC0D-A92C-77F4-6EEA3D4CDF2C}"/>
              </a:ext>
            </a:extLst>
          </p:cNvPr>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27649534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9B022-3FBC-DC68-3D91-436E3E022F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8BA502-31EC-7CAB-BBC7-10AB6B1833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24ECA8-4658-BA0F-9A02-00595A2ACA6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7F864F7-7C75-F4B5-8C7E-8F18C94FD45B}"/>
              </a:ext>
            </a:extLst>
          </p:cNvPr>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35292749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5C070-19FF-5A09-AFE3-76A278AB92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3D3E7D-89AE-8454-16FE-021239BDD7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73E94C-4BB6-E517-2ABC-28482EFFE69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D6605D-A127-4A17-574D-7C908F27E3A6}"/>
              </a:ext>
            </a:extLst>
          </p:cNvPr>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34459562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FEDBF-57F3-BB6A-4B31-FA9083C168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D4E0A8-DFC9-10BE-243E-2AC296144EC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21BF49-CC8F-CB6A-C553-58800F6F3F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30A17EC-CFA5-FD1E-907D-5AADD99E7B12}"/>
              </a:ext>
            </a:extLst>
          </p:cNvPr>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6632490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B4717-B587-7E37-2EEA-041A30B3BE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C84742-379D-3716-C78B-9C71A5B090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4A2412-6B5D-8C8D-F30E-00EFB2F2DE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53F9438-79AD-2824-7253-FF62C1011F22}"/>
              </a:ext>
            </a:extLst>
          </p:cNvPr>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1067376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62983-696E-A25B-9D11-E8129A6358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1CA923-6717-BA21-6DFD-3F252FA2BB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3D67D9-8490-EBCC-BEE6-46BDEF1273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2586D4-1683-9458-4409-F89A1C8F8230}"/>
              </a:ext>
            </a:extLst>
          </p:cNvPr>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25993147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AFC3D6-243D-9FB1-3BB9-B4FAB8EEDD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9775AE-9BFC-760A-9E21-7FD1DD3F55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5565DC-0552-9023-540B-6436CF1025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03D53EE-3443-B1EE-8050-4F7EFFCB1D18}"/>
              </a:ext>
            </a:extLst>
          </p:cNvPr>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400330410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C4FA2-DFB6-4BCD-18B5-93C8D0B346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2663A7-8948-6D78-E37F-E08D2BB23F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BA6238-6995-876E-D00F-3742767F5A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05C30FC-74B1-C4DE-569B-F43D2997BD4C}"/>
              </a:ext>
            </a:extLst>
          </p:cNvPr>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361831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0DEE00-A02B-E510-6A4B-28CB408147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97FF1-59B9-A3F7-0C86-D69C8E2088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C3C1C1-3B39-C914-02C5-8E1DFED1AE0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DC1A534-08B9-6629-75B4-26C3F241830C}"/>
              </a:ext>
            </a:extLst>
          </p:cNvPr>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2646959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7F7A1-C6DB-6DAB-ABFF-1A2233FDEB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5602B3-6D2F-03AE-1C18-C8AFA7144E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8D280-41D8-BB29-4352-D65772D5A3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1A1D73F-046A-5374-2F21-BD306CF14536}"/>
              </a:ext>
            </a:extLst>
          </p:cNvPr>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31400697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307AA-839D-946C-08BC-8D7588E8C0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6AC999-4272-D6CC-F107-C10E7E01A5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16BC07-CFD7-B5B9-7566-A7EED7C04A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18900E-6EA2-4E12-4E7F-3B47C59C818B}"/>
              </a:ext>
            </a:extLst>
          </p:cNvPr>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33057586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564349-EE43-B543-73A6-82E685FD07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0FB049-37FC-39B2-1801-B10DF5617B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60588F-EFC0-EE81-5FB9-BE276F28997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E73EB0-09C8-863B-D620-75E6923831BD}"/>
              </a:ext>
            </a:extLst>
          </p:cNvPr>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2558464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DCA2A-4056-C0B6-7A62-8AF8C1FC3E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612618-1EB7-78CF-D9E8-C716ED20F3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C9DB2B-7FD7-7F1F-4427-ECFC567B07A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8A7E38-2A9A-9709-86EE-205242AE1803}"/>
              </a:ext>
            </a:extLst>
          </p:cNvPr>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24429836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9811C-DFEB-D37B-4F08-4112EA4526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9D1F45-74D1-EA08-CB91-E3C8BD601C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5FB3F9-0F75-2D95-297E-5EA7891CF5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EAF721-CBB6-EC76-A9A2-051F4B3CE84B}"/>
              </a:ext>
            </a:extLst>
          </p:cNvPr>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32298617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8802C-89AE-9A84-0D28-013FBCA75E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7B85A3-A3EC-786A-35BC-8728D4DB51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C71724-3DB3-9F52-AFE2-B7B5E6C2B2B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4CDF3A-0F37-3F15-CFF8-565871D5FC1C}"/>
              </a:ext>
            </a:extLst>
          </p:cNvPr>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4327470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41249E-238B-0A2F-C339-882FCB06FD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FEF19A-16E9-B9EE-431B-7EC4397379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8F625A-5F76-EF3D-F2AE-CA4E1572571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F5AAF2-7A3F-8300-7352-BB4A14E61C3B}"/>
              </a:ext>
            </a:extLst>
          </p:cNvPr>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3094199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8021D-62F6-ED72-00E3-3FD935B486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07D0D1-BDCA-0C55-6481-4623503B82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161BFF-D80A-C75B-882D-E8C7E11E1E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5B2AFA-BEF0-E2B8-5EA9-202AC60D33C0}"/>
              </a:ext>
            </a:extLst>
          </p:cNvPr>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4523342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0DEAE-3B7C-B326-EAD6-CD9F2BF58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1E7B3C-11CD-6AEF-AE83-60388C0B4D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38EF35-ABEE-DFE0-5896-7DF1C7CCD0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305ABB-95E5-F833-68B3-25D71C729A7D}"/>
              </a:ext>
            </a:extLst>
          </p:cNvPr>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2009087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E35E6-1B80-987C-BF35-EED384D01F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7F8BC1-FD92-1FF2-766B-BDB82C2868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4EBF00-E9BC-8500-A8A3-234F93955F7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0672C33-4094-ADE2-F21B-067287CB960D}"/>
              </a:ext>
            </a:extLst>
          </p:cNvPr>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23168522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C7787-5B0E-0B80-516D-C08D2E6DB0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71D6EB-79F8-B48C-B4B8-FB367978D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5631AF-E189-8768-52D9-A1883438A7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D045E0-2FF8-2BD5-2DDB-871FD84A231C}"/>
              </a:ext>
            </a:extLst>
          </p:cNvPr>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259717347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B4D94F-45AE-6F53-7327-6C8EC321B3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74D5CB-9F05-9A5C-C520-6645C625AB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891196-D08C-F36B-AB41-D0DAA395740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771654E-6F23-5FAB-99B7-B8D679923469}"/>
              </a:ext>
            </a:extLst>
          </p:cNvPr>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41547458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048BFB-44F9-7A5C-01CF-FE0BE9930B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9510A7-CBAA-6D8D-67E4-AF4372C19A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41AB3A-E906-1CEE-0130-B070E23293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9EC79D-A16C-4A02-32D8-A11463D3218B}"/>
              </a:ext>
            </a:extLst>
          </p:cNvPr>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4880143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BDC490-8E69-A5C7-C5CE-F0D8DAFE4B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384280-6A37-86C7-35E2-4357FF26B8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27B140-DAB4-15A6-1692-CC4D61A18A4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B58273B-ABDA-2787-C5B5-001F7840B1A8}"/>
              </a:ext>
            </a:extLst>
          </p:cNvPr>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55162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DF357-AED9-CF42-0BCC-676ACBAC35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3C1883-7A6D-8BF8-3347-86EC8E65B7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4B7DBF-2D09-3B3E-A4D0-573409AE33D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743196-1645-9268-106D-4BDB9D2BF90D}"/>
              </a:ext>
            </a:extLst>
          </p:cNvPr>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4679725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909E1D-B2D2-967A-0506-BD2FA04DB6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BD732C-5AFC-F856-5B4F-1A2267F917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AEF920-FCE7-0BF7-7B80-B591B38A31B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8C406E-91E9-F416-307E-65020BDC082E}"/>
              </a:ext>
            </a:extLst>
          </p:cNvPr>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18090366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BD59F-9EB2-B33C-88BC-6896A3C91A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3582A3-808E-9621-C74D-295F9A6EE2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8B1622-07C9-98CA-D387-5E58F06693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27DA71-EE1F-94B0-8CE2-ADC0C7A6EE0D}"/>
              </a:ext>
            </a:extLst>
          </p:cNvPr>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32799758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6D840-754C-FE0B-41F7-F01CF8B990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65BDAB-EE2C-F731-AC66-62DB219DE4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2F680C-C891-B1C9-D13E-7843D213E6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CD4DC9-7B37-9E9B-5C4C-980A78096D3A}"/>
              </a:ext>
            </a:extLst>
          </p:cNvPr>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191525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1E188-D3DF-924B-D916-B46907C6E7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6AB4B1-9FE7-E151-D90E-F221B9678E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60D71-CD8E-379F-C297-4C0440B71F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AB8A5E-58D3-EB40-120A-3ACCE0D854D8}"/>
              </a:ext>
            </a:extLst>
          </p:cNvPr>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3244580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309D8-ECEE-5218-EED9-C0172D59A9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995CDB-4A44-CA56-D362-F78FB7B16C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21DED0-6321-7B9F-D081-551102BB72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4B182C3-AEB0-FA80-A333-FA68C84EAFED}"/>
              </a:ext>
            </a:extLst>
          </p:cNvPr>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38685640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236F5-4DCE-1E79-094E-3012BF8E3E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D21482-25A3-5757-EA0B-CCABFDC7A4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B3CA8A-9E11-FB55-599D-35D6C78274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5DD1D9A-9266-B877-E930-A7365D8B3801}"/>
              </a:ext>
            </a:extLst>
          </p:cNvPr>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435902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C3EEF-A2FE-42D9-C6C3-EE1425AC10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1C57F9-74B9-8A61-4B11-2508784C3C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5288F-5383-F60F-49BE-208C37BFEB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A5949BE-467A-A3AC-5B30-DB31AF91B2A2}"/>
              </a:ext>
            </a:extLst>
          </p:cNvPr>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37880401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28222-BDEE-80B9-317D-53D5D43758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BECF6-842C-DB12-B6ED-5CB28CAD91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CF6A0F-9EE3-EB40-CA99-9E163419942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098252-30E0-8D3D-1751-E8DC3E3DB053}"/>
              </a:ext>
            </a:extLst>
          </p:cNvPr>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6248011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C6037-1A40-46C1-FF1C-510E50645C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8EBC6F-DEAC-C625-4E5F-C780300212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A8CFC3-52D9-707E-1544-DB86C0995AA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3FC45DB-B15A-1CD1-3415-CBFA29B58ADC}"/>
              </a:ext>
            </a:extLst>
          </p:cNvPr>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396366442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182FA-BE45-90F2-4A19-E47A21574A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A4B45E-DCD3-5699-941C-D2BE13C62D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CD5A40-2C7E-086D-FDFB-8F377A4550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5741FA-00D4-6A0B-6913-D20E40256BA1}"/>
              </a:ext>
            </a:extLst>
          </p:cNvPr>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41226544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D5F3AC-85A8-9265-B75E-0B26D3F275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5884DD-15EB-10B8-811E-D585D964C3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236BF3-868A-7FEA-0DC5-1C4D5FA507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9DA8A4B-67BF-65C5-9FC2-6B2E58127755}"/>
              </a:ext>
            </a:extLst>
          </p:cNvPr>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3158465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22DCF-0EAC-C143-F917-701AF6ECF6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03B881-D28B-B29B-B4A9-23645A081B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F93D40-841A-5BD7-43ED-4413A2B2AFC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070313-FEAC-CC76-0735-68615FFC906D}"/>
              </a:ext>
            </a:extLst>
          </p:cNvPr>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565667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0DEAE-3B7C-B326-EAD6-CD9F2BF588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1E7B3C-11CD-6AEF-AE83-60388C0B4D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38EF35-ABEE-DFE0-5896-7DF1C7CCD0D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5305ABB-95E5-F833-68B3-25D71C729A7D}"/>
              </a:ext>
            </a:extLst>
          </p:cNvPr>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95315232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227050523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82CD3-6AE6-08D4-0D8B-5737A65FC0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EA3F2B-DDD1-DDB6-9243-2CFB288DAE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5D2C43-6506-A351-1A73-08A75B404F3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944C936-43D4-10E9-123D-E02E11E1BF27}"/>
              </a:ext>
            </a:extLst>
          </p:cNvPr>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40999173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17520C-F22D-2343-3CBF-240263FEEA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A37DFF-9D68-969E-50F9-9991662F3D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5D744F-B781-3F6E-BC37-D2C929313A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8C25B43-FA9F-8662-2269-59FA9CD8A754}"/>
              </a:ext>
            </a:extLst>
          </p:cNvPr>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90515032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B142E-C768-E86F-B659-D05E35B11A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5C6204-D842-8DE0-6EC8-ED4F115885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24FF17-6116-1783-C90F-B5931847D6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C91123-7945-1939-F4C0-B10D336FEAFD}"/>
              </a:ext>
            </a:extLst>
          </p:cNvPr>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8601420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37913E-BE58-09AB-96C3-CF3B89A4A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B016A6-8282-6FC6-7B5F-FE1645BA10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B9E9FE-9B24-6D00-ED0F-F3E592DB201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F425882-A516-A030-FD6E-35630D8851EA}"/>
              </a:ext>
            </a:extLst>
          </p:cNvPr>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35224542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108CF-891E-8C2E-E424-578F67D40B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A6CD3F-FA91-1BDC-399C-A7AD890EE5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0BB960-622C-7C11-3F64-7EB2B3D7C8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D2AAA2-7B4E-03C3-26A4-DFB497DD7654}"/>
              </a:ext>
            </a:extLst>
          </p:cNvPr>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36276134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EEC592-D266-7F68-F577-F506370E3A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426011-9F2D-2FDC-5431-A342E98461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DB725C-09D2-08A0-65C6-108B8BF251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B98920-B82E-EC8B-5E2B-C1EBDE920B3F}"/>
              </a:ext>
            </a:extLst>
          </p:cNvPr>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228475308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952F2-A6A7-BB5C-5BE2-E1FFF99899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DA8843-0F3C-F767-FB6D-B1CEF07FEC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45080E-C624-1F2A-D6F5-70DBBFC3ED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D3B9224-9954-9E07-31F3-AD707BE327E0}"/>
              </a:ext>
            </a:extLst>
          </p:cNvPr>
          <p:cNvSpPr>
            <a:spLocks noGrp="1"/>
          </p:cNvSpPr>
          <p:nvPr>
            <p:ph type="sldNum" sz="quarter" idx="10"/>
          </p:nvPr>
        </p:nvSpPr>
        <p:spPr/>
        <p:txBody>
          <a:bodyPr/>
          <a:lstStyle/>
          <a:p>
            <a:fld id="{F7021451-1387-4CA6-816F-3879F97B5CBC}" type="slidenum">
              <a:rPr lang="en-US"/>
              <a:t>82</a:t>
            </a:fld>
            <a:endParaRPr lang="en-US"/>
          </a:p>
        </p:txBody>
      </p:sp>
    </p:spTree>
    <p:extLst>
      <p:ext uri="{BB962C8B-B14F-4D97-AF65-F5344CB8AC3E}">
        <p14:creationId xmlns:p14="http://schemas.microsoft.com/office/powerpoint/2010/main" val="101689507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F82C7-22B0-AE33-79FB-6AC53E1280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A511E7-A3A9-44B8-A626-7ABBAD3E05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8A34D2-9195-E4B6-5C85-70F73CE8B9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ADA9067-BD1A-2AA3-B0DE-31AB097BB84B}"/>
              </a:ext>
            </a:extLst>
          </p:cNvPr>
          <p:cNvSpPr>
            <a:spLocks noGrp="1"/>
          </p:cNvSpPr>
          <p:nvPr>
            <p:ph type="sldNum" sz="quarter" idx="10"/>
          </p:nvPr>
        </p:nvSpPr>
        <p:spPr/>
        <p:txBody>
          <a:bodyPr/>
          <a:lstStyle/>
          <a:p>
            <a:fld id="{F7021451-1387-4CA6-816F-3879F97B5CBC}" type="slidenum">
              <a:rPr lang="en-US"/>
              <a:t>83</a:t>
            </a:fld>
            <a:endParaRPr lang="en-US"/>
          </a:p>
        </p:txBody>
      </p:sp>
    </p:spTree>
    <p:extLst>
      <p:ext uri="{BB962C8B-B14F-4D97-AF65-F5344CB8AC3E}">
        <p14:creationId xmlns:p14="http://schemas.microsoft.com/office/powerpoint/2010/main" val="174081852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07E48-4F60-F12B-83A0-49E79CAD39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9D2D57-C0EB-03AB-5335-C7D6149912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DCA5D3-3050-879B-2F76-26FE9F942E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84C2F31-D789-23D9-F997-1C13E089A5CC}"/>
              </a:ext>
            </a:extLst>
          </p:cNvPr>
          <p:cNvSpPr>
            <a:spLocks noGrp="1"/>
          </p:cNvSpPr>
          <p:nvPr>
            <p:ph type="sldNum" sz="quarter" idx="10"/>
          </p:nvPr>
        </p:nvSpPr>
        <p:spPr/>
        <p:txBody>
          <a:bodyPr/>
          <a:lstStyle/>
          <a:p>
            <a:fld id="{F7021451-1387-4CA6-816F-3879F97B5CBC}" type="slidenum">
              <a:rPr lang="en-US"/>
              <a:t>84</a:t>
            </a:fld>
            <a:endParaRPr lang="en-US"/>
          </a:p>
        </p:txBody>
      </p:sp>
    </p:spTree>
    <p:extLst>
      <p:ext uri="{BB962C8B-B14F-4D97-AF65-F5344CB8AC3E}">
        <p14:creationId xmlns:p14="http://schemas.microsoft.com/office/powerpoint/2010/main" val="10354718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AF90E4-94D2-921F-D522-09BBB228B3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55073C-436A-FAEB-A21E-4668EA370D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A6130B-C54B-FCFE-74E3-C3918D43CAA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22D47E-A99D-5DE1-BA1D-FB09A7A479C2}"/>
              </a:ext>
            </a:extLst>
          </p:cNvPr>
          <p:cNvSpPr>
            <a:spLocks noGrp="1"/>
          </p:cNvSpPr>
          <p:nvPr>
            <p:ph type="sldNum" sz="quarter" idx="10"/>
          </p:nvPr>
        </p:nvSpPr>
        <p:spPr/>
        <p:txBody>
          <a:bodyPr/>
          <a:lstStyle/>
          <a:p>
            <a:fld id="{F7021451-1387-4CA6-816F-3879F97B5CBC}" type="slidenum">
              <a:rPr lang="en-US"/>
              <a:t>85</a:t>
            </a:fld>
            <a:endParaRPr lang="en-US"/>
          </a:p>
        </p:txBody>
      </p:sp>
    </p:spTree>
    <p:extLst>
      <p:ext uri="{BB962C8B-B14F-4D97-AF65-F5344CB8AC3E}">
        <p14:creationId xmlns:p14="http://schemas.microsoft.com/office/powerpoint/2010/main" val="186202672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71C32-72BB-6AD7-FD4E-96CE6726C6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15BFB7-D417-D99B-7B5F-B78CA15184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FD3394-C2A8-82FB-5ADC-BCD64077049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71A5FA-51F2-A601-AE1D-EC891BAAEB42}"/>
              </a:ext>
            </a:extLst>
          </p:cNvPr>
          <p:cNvSpPr>
            <a:spLocks noGrp="1"/>
          </p:cNvSpPr>
          <p:nvPr>
            <p:ph type="sldNum" sz="quarter" idx="10"/>
          </p:nvPr>
        </p:nvSpPr>
        <p:spPr/>
        <p:txBody>
          <a:bodyPr/>
          <a:lstStyle/>
          <a:p>
            <a:fld id="{F7021451-1387-4CA6-816F-3879F97B5CBC}" type="slidenum">
              <a:rPr lang="en-US"/>
              <a:t>86</a:t>
            </a:fld>
            <a:endParaRPr lang="en-US"/>
          </a:p>
        </p:txBody>
      </p:sp>
    </p:spTree>
    <p:extLst>
      <p:ext uri="{BB962C8B-B14F-4D97-AF65-F5344CB8AC3E}">
        <p14:creationId xmlns:p14="http://schemas.microsoft.com/office/powerpoint/2010/main" val="388942724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8E3542-8F28-4EBF-8EE1-9798DCA71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6E2729-8331-4612-537E-2794520D51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6DED7C-0DAA-8D8F-6653-9E4B5059232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E527F9E-5E19-0CF1-2490-384D1FD74D60}"/>
              </a:ext>
            </a:extLst>
          </p:cNvPr>
          <p:cNvSpPr>
            <a:spLocks noGrp="1"/>
          </p:cNvSpPr>
          <p:nvPr>
            <p:ph type="sldNum" sz="quarter" idx="10"/>
          </p:nvPr>
        </p:nvSpPr>
        <p:spPr/>
        <p:txBody>
          <a:bodyPr/>
          <a:lstStyle/>
          <a:p>
            <a:fld id="{F7021451-1387-4CA6-816F-3879F97B5CBC}" type="slidenum">
              <a:rPr lang="en-US"/>
              <a:t>87</a:t>
            </a:fld>
            <a:endParaRPr lang="en-US"/>
          </a:p>
        </p:txBody>
      </p:sp>
    </p:spTree>
    <p:extLst>
      <p:ext uri="{BB962C8B-B14F-4D97-AF65-F5344CB8AC3E}">
        <p14:creationId xmlns:p14="http://schemas.microsoft.com/office/powerpoint/2010/main" val="270874783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F70CBA-DE22-7C37-B120-947CF9ED14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473C27-EF38-9DB4-890E-87127F9BF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171989-B5AE-6A57-421D-CEAEF48F0B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D372A1-C1DD-4593-21D1-3C2131A76FDA}"/>
              </a:ext>
            </a:extLst>
          </p:cNvPr>
          <p:cNvSpPr>
            <a:spLocks noGrp="1"/>
          </p:cNvSpPr>
          <p:nvPr>
            <p:ph type="sldNum" sz="quarter" idx="10"/>
          </p:nvPr>
        </p:nvSpPr>
        <p:spPr/>
        <p:txBody>
          <a:bodyPr/>
          <a:lstStyle/>
          <a:p>
            <a:fld id="{F7021451-1387-4CA6-816F-3879F97B5CBC}" type="slidenum">
              <a:rPr lang="en-US"/>
              <a:t>88</a:t>
            </a:fld>
            <a:endParaRPr lang="en-US"/>
          </a:p>
        </p:txBody>
      </p:sp>
    </p:spTree>
    <p:extLst>
      <p:ext uri="{BB962C8B-B14F-4D97-AF65-F5344CB8AC3E}">
        <p14:creationId xmlns:p14="http://schemas.microsoft.com/office/powerpoint/2010/main" val="38713259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PTIST_MASTER">
    <p:bg>
      <p:bgPr>
        <a:solidFill>
          <a:srgbClr val="FFFF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F1F8"/>
          </a:solidFill>
          <a:ln/>
        </p:spPr>
        <p:txBody>
          <a:bodyPr/>
          <a:lstStyle/>
          <a:p>
            <a:endParaRPr lang="es-CO" sz="1500"/>
          </a:p>
        </p:txBody>
      </p:sp>
      <p:sp>
        <p:nvSpPr>
          <p:cNvPr id="3" name="Shape 1"/>
          <p:cNvSpPr/>
          <p:nvPr/>
        </p:nvSpPr>
        <p:spPr>
          <a:xfrm>
            <a:off x="0" y="0"/>
            <a:ext cx="12192000" cy="6858000"/>
          </a:xfrm>
          <a:prstGeom prst="rect">
            <a:avLst/>
          </a:prstGeom>
          <a:solidFill>
            <a:srgbClr val="FBFCFE"/>
          </a:solidFill>
          <a:ln/>
        </p:spPr>
        <p:txBody>
          <a:bodyPr/>
          <a:lstStyle/>
          <a:p>
            <a:endParaRPr lang="es-CO" sz="1500"/>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307258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F1F8"/>
          </a:solidFill>
          <a:ln/>
        </p:spPr>
        <p:txBody>
          <a:bodyPr/>
          <a:lstStyle/>
          <a:p>
            <a:endParaRPr lang="es-CO"/>
          </a:p>
        </p:txBody>
      </p:sp>
      <p:sp>
        <p:nvSpPr>
          <p:cNvPr id="3" name="Shape 1"/>
          <p:cNvSpPr/>
          <p:nvPr/>
        </p:nvSpPr>
        <p:spPr>
          <a:xfrm>
            <a:off x="0" y="0"/>
            <a:ext cx="12192000" cy="6858000"/>
          </a:xfrm>
          <a:prstGeom prst="rect">
            <a:avLst/>
          </a:prstGeom>
          <a:solidFill>
            <a:srgbClr val="FBFCFE"/>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4286409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F1F8"/>
          </a:solidFill>
          <a:ln/>
        </p:spPr>
        <p:txBody>
          <a:bodyPr/>
          <a:lstStyle/>
          <a:p>
            <a:endParaRPr lang="es-CO"/>
          </a:p>
        </p:txBody>
      </p:sp>
      <p:sp>
        <p:nvSpPr>
          <p:cNvPr id="3" name="Shape 1"/>
          <p:cNvSpPr/>
          <p:nvPr/>
        </p:nvSpPr>
        <p:spPr>
          <a:xfrm>
            <a:off x="0" y="0"/>
            <a:ext cx="12192000" cy="6858000"/>
          </a:xfrm>
          <a:prstGeom prst="rect">
            <a:avLst/>
          </a:prstGeom>
          <a:solidFill>
            <a:srgbClr val="FBFCFE"/>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2547863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F1F8"/>
          </a:solidFill>
          <a:ln/>
        </p:spPr>
        <p:txBody>
          <a:bodyPr/>
          <a:lstStyle/>
          <a:p>
            <a:endParaRPr lang="es-CO"/>
          </a:p>
        </p:txBody>
      </p:sp>
      <p:sp>
        <p:nvSpPr>
          <p:cNvPr id="3" name="Shape 1"/>
          <p:cNvSpPr/>
          <p:nvPr/>
        </p:nvSpPr>
        <p:spPr>
          <a:xfrm>
            <a:off x="0" y="0"/>
            <a:ext cx="12192000" cy="6858000"/>
          </a:xfrm>
          <a:prstGeom prst="rect">
            <a:avLst/>
          </a:prstGeom>
          <a:solidFill>
            <a:srgbClr val="FBFCFE"/>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324006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F1F8"/>
          </a:solidFill>
          <a:ln/>
        </p:spPr>
        <p:txBody>
          <a:bodyPr/>
          <a:lstStyle/>
          <a:p>
            <a:endParaRPr lang="es-CO"/>
          </a:p>
        </p:txBody>
      </p:sp>
      <p:sp>
        <p:nvSpPr>
          <p:cNvPr id="3" name="Shape 1"/>
          <p:cNvSpPr/>
          <p:nvPr/>
        </p:nvSpPr>
        <p:spPr>
          <a:xfrm>
            <a:off x="0" y="0"/>
            <a:ext cx="12192000" cy="6858000"/>
          </a:xfrm>
          <a:prstGeom prst="rect">
            <a:avLst/>
          </a:prstGeom>
          <a:solidFill>
            <a:srgbClr val="FBFCFE"/>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992431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EDF1F8"/>
          </a:solidFill>
          <a:ln/>
        </p:spPr>
        <p:txBody>
          <a:bodyPr/>
          <a:lstStyle/>
          <a:p>
            <a:endParaRPr lang="es-CO"/>
          </a:p>
        </p:txBody>
      </p:sp>
      <p:sp>
        <p:nvSpPr>
          <p:cNvPr id="3" name="Shape 1"/>
          <p:cNvSpPr/>
          <p:nvPr/>
        </p:nvSpPr>
        <p:spPr>
          <a:xfrm>
            <a:off x="0" y="0"/>
            <a:ext cx="12192000" cy="6858000"/>
          </a:xfrm>
          <a:prstGeom prst="rect">
            <a:avLst/>
          </a:prstGeom>
          <a:solidFill>
            <a:srgbClr val="FBFCFE"/>
          </a:solidFill>
          <a:ln/>
        </p:spPr>
        <p:txBody>
          <a:bodyPr/>
          <a:lstStyle/>
          <a:p>
            <a:endParaRPr lang="es-CO"/>
          </a:p>
        </p:txBody>
      </p:sp>
      <p:pic>
        <p:nvPicPr>
          <p:cNvPr id="4" name="Image 0" descr="preencoded.png">
            <a:hlinkClick r:id="rId2"/>
          </p:cNvPr>
          <p:cNvPicPr>
            <a:picLocks noChangeAspect="1"/>
          </p:cNvPicPr>
          <p:nvPr/>
        </p:nvPicPr>
        <p:blipFill>
          <a:blip r:embed="rId3"/>
          <a:stretch>
            <a:fillRect/>
          </a:stretch>
        </p:blipFill>
        <p:spPr>
          <a:xfrm>
            <a:off x="10699346" y="6457950"/>
            <a:ext cx="1435504" cy="342900"/>
          </a:xfrm>
          <a:prstGeom prst="rect">
            <a:avLst/>
          </a:prstGeom>
        </p:spPr>
      </p:pic>
    </p:spTree>
    <p:extLst>
      <p:ext uri="{BB962C8B-B14F-4D97-AF65-F5344CB8AC3E}">
        <p14:creationId xmlns:p14="http://schemas.microsoft.com/office/powerpoint/2010/main" val="15542068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9.gif"/><Relationship Id="rId4" Type="http://schemas.openxmlformats.org/officeDocument/2006/relationships/image" Target="../media/image27.jpe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9.gif"/><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33.jpe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8.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7.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9.gif"/></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3.xml"/><Relationship Id="rId4" Type="http://schemas.openxmlformats.org/officeDocument/2006/relationships/image" Target="../media/image50.gif"/></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image" Target="../media/image52.gif"/></Relationships>
</file>

<file path=ppt/slides/_rels/slide64.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65.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66.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55.jpeg"/></Relationships>
</file>

<file path=ppt/slides/_rels/slide67.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68.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68.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69.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69.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1.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3.xml"/><Relationship Id="rId1" Type="http://schemas.openxmlformats.org/officeDocument/2006/relationships/slideLayout" Target="../slideLayouts/slideLayout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9.xml"/><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1.xml"/><Relationship Id="rId1" Type="http://schemas.openxmlformats.org/officeDocument/2006/relationships/slideLayout" Target="../slideLayouts/slideLayout8.xml"/><Relationship Id="rId5" Type="http://schemas.openxmlformats.org/officeDocument/2006/relationships/image" Target="../media/image72.png"/><Relationship Id="rId4" Type="http://schemas.openxmlformats.org/officeDocument/2006/relationships/image" Target="../media/image71.png"/></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3.xml"/><Relationship Id="rId1" Type="http://schemas.openxmlformats.org/officeDocument/2006/relationships/slideLayout" Target="../slideLayouts/slideLayout8.xml"/><Relationship Id="rId5" Type="http://schemas.openxmlformats.org/officeDocument/2006/relationships/image" Target="../media/image74.png"/><Relationship Id="rId4" Type="http://schemas.openxmlformats.org/officeDocument/2006/relationships/image" Target="../media/image73.png"/></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5.xml"/><Relationship Id="rId1" Type="http://schemas.openxmlformats.org/officeDocument/2006/relationships/slideLayout" Target="../slideLayouts/slideLayout8.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sp>
        <p:nvSpPr>
          <p:cNvPr id="3" name="Text 1"/>
          <p:cNvSpPr/>
          <p:nvPr/>
        </p:nvSpPr>
        <p:spPr>
          <a:xfrm>
            <a:off x="9493250" y="6143625"/>
            <a:ext cx="2541905"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3"/>
          <p:cNvSpPr/>
          <p:nvPr/>
        </p:nvSpPr>
        <p:spPr>
          <a:xfrm>
            <a:off x="9493250" y="5563870"/>
            <a:ext cx="2541905"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1870710" y="1315085"/>
            <a:ext cx="8588375" cy="1771015"/>
          </a:xfrm>
          <a:prstGeom prst="rect">
            <a:avLst/>
          </a:prstGeom>
          <a:noFill/>
          <a:ln/>
        </p:spPr>
        <p:txBody>
          <a:bodyPr wrap="square" lIns="91440" tIns="45720" rIns="91440" bIns="45720" rtlCol="0" anchor="ctr"/>
          <a:lstStyle/>
          <a:p>
            <a:pPr algn="ctr">
              <a:lnSpc>
                <a:spcPct val="100000"/>
              </a:lnSpc>
            </a:pPr>
            <a:r>
              <a:rPr lang="en-US" sz="4800" b="1" dirty="0">
                <a:solidFill>
                  <a:srgbClr val="000000"/>
                </a:solidFill>
                <a:latin typeface="MiSans" pitchFamily="34" charset="0"/>
                <a:ea typeface="MiSans" pitchFamily="34" charset="-122"/>
                <a:cs typeface="MiSans" pitchFamily="34" charset="-120"/>
              </a:rPr>
              <a:t>Programación Básica en Python</a:t>
            </a:r>
            <a:endParaRPr lang="en-US" sz="1600" dirty="0"/>
          </a:p>
        </p:txBody>
      </p:sp>
      <p:sp>
        <p:nvSpPr>
          <p:cNvPr id="7" name="Shape 5"/>
          <p:cNvSpPr/>
          <p:nvPr/>
        </p:nvSpPr>
        <p:spPr>
          <a:xfrm>
            <a:off x="2675255" y="1055370"/>
            <a:ext cx="337185" cy="337185"/>
          </a:xfrm>
          <a:prstGeom prst="ellipse">
            <a:avLst/>
          </a:prstGeom>
          <a:solidFill>
            <a:srgbClr val="FFFFFF"/>
          </a:solidFill>
          <a:ln w="19050">
            <a:solidFill>
              <a:srgbClr val="00B0F0"/>
            </a:solidFill>
            <a:prstDash val="solid"/>
          </a:ln>
        </p:spPr>
        <p:txBody>
          <a:bodyPr/>
          <a:lstStyle/>
          <a:p>
            <a:endParaRPr lang="es-CO"/>
          </a:p>
        </p:txBody>
      </p:sp>
      <p:sp>
        <p:nvSpPr>
          <p:cNvPr id="8" name="Text 6"/>
          <p:cNvSpPr/>
          <p:nvPr/>
        </p:nvSpPr>
        <p:spPr>
          <a:xfrm>
            <a:off x="267525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3635375" y="1055370"/>
            <a:ext cx="337185" cy="337185"/>
          </a:xfrm>
          <a:prstGeom prst="ellipse">
            <a:avLst/>
          </a:prstGeom>
          <a:solidFill>
            <a:srgbClr val="FFFFFF"/>
          </a:solidFill>
          <a:ln w="19050">
            <a:solidFill>
              <a:srgbClr val="00B0F0"/>
            </a:solidFill>
            <a:prstDash val="solid"/>
          </a:ln>
        </p:spPr>
        <p:txBody>
          <a:bodyPr/>
          <a:lstStyle/>
          <a:p>
            <a:endParaRPr lang="es-CO"/>
          </a:p>
        </p:txBody>
      </p:sp>
      <p:sp>
        <p:nvSpPr>
          <p:cNvPr id="10" name="Text 8"/>
          <p:cNvSpPr/>
          <p:nvPr/>
        </p:nvSpPr>
        <p:spPr>
          <a:xfrm>
            <a:off x="363537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3155315" y="1055370"/>
            <a:ext cx="337185" cy="337185"/>
          </a:xfrm>
          <a:prstGeom prst="ellipse">
            <a:avLst/>
          </a:prstGeom>
          <a:solidFill>
            <a:srgbClr val="00B0F0"/>
          </a:solidFill>
          <a:ln w="19050">
            <a:solidFill>
              <a:srgbClr val="FFFFFF"/>
            </a:solidFill>
            <a:prstDash val="solid"/>
          </a:ln>
        </p:spPr>
        <p:txBody>
          <a:bodyPr/>
          <a:lstStyle/>
          <a:p>
            <a:endParaRPr lang="es-CO"/>
          </a:p>
        </p:txBody>
      </p:sp>
      <p:sp>
        <p:nvSpPr>
          <p:cNvPr id="12" name="Text 10"/>
          <p:cNvSpPr/>
          <p:nvPr/>
        </p:nvSpPr>
        <p:spPr>
          <a:xfrm>
            <a:off x="315531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4115435" y="1055370"/>
            <a:ext cx="337185" cy="337185"/>
          </a:xfrm>
          <a:prstGeom prst="ellipse">
            <a:avLst/>
          </a:prstGeom>
          <a:solidFill>
            <a:srgbClr val="00B0F0"/>
          </a:solidFill>
          <a:ln w="19050">
            <a:solidFill>
              <a:srgbClr val="FFFFFF"/>
            </a:solidFill>
            <a:prstDash val="solid"/>
          </a:ln>
        </p:spPr>
        <p:txBody>
          <a:bodyPr/>
          <a:lstStyle/>
          <a:p>
            <a:endParaRPr lang="es-CO"/>
          </a:p>
        </p:txBody>
      </p:sp>
      <p:sp>
        <p:nvSpPr>
          <p:cNvPr id="14" name="Text 12"/>
          <p:cNvSpPr/>
          <p:nvPr/>
        </p:nvSpPr>
        <p:spPr>
          <a:xfrm>
            <a:off x="411543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8" name="Shape 16"/>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9" name="Shape 17"/>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20" name="Shape 18"/>
          <p:cNvSpPr/>
          <p:nvPr/>
        </p:nvSpPr>
        <p:spPr>
          <a:xfrm>
            <a:off x="4888230" y="1223645"/>
            <a:ext cx="5448300" cy="0"/>
          </a:xfrm>
          <a:prstGeom prst="line">
            <a:avLst/>
          </a:prstGeom>
          <a:noFill/>
          <a:ln w="57150">
            <a:solidFill>
              <a:srgbClr val="00B0F0"/>
            </a:solidFill>
            <a:prstDash val="solid"/>
            <a:headEnd type="none"/>
            <a:tailEnd type="none"/>
          </a:ln>
        </p:spPr>
        <p:txBody>
          <a:bodyPr/>
          <a:lstStyle/>
          <a:p>
            <a:endParaRPr lang="es-CO"/>
          </a:p>
        </p:txBody>
      </p:sp>
      <p:sp>
        <p:nvSpPr>
          <p:cNvPr id="21" name="Shape 19"/>
          <p:cNvSpPr/>
          <p:nvPr/>
        </p:nvSpPr>
        <p:spPr>
          <a:xfrm>
            <a:off x="1588770" y="2950845"/>
            <a:ext cx="8747760" cy="0"/>
          </a:xfrm>
          <a:prstGeom prst="line">
            <a:avLst/>
          </a:prstGeom>
          <a:noFill/>
          <a:ln w="57150">
            <a:solidFill>
              <a:srgbClr val="00B0F0"/>
            </a:solidFill>
            <a:prstDash val="solid"/>
            <a:headEnd type="none"/>
            <a:tailEnd type="none"/>
          </a:ln>
        </p:spPr>
        <p:txBody>
          <a:bodyPr/>
          <a:lstStyle/>
          <a:p>
            <a:endParaRPr lang="es-CO"/>
          </a:p>
        </p:txBody>
      </p:sp>
      <p:sp>
        <p:nvSpPr>
          <p:cNvPr id="22" name="Shape 20"/>
          <p:cNvSpPr/>
          <p:nvPr/>
        </p:nvSpPr>
        <p:spPr>
          <a:xfrm>
            <a:off x="10342245" y="1207135"/>
            <a:ext cx="0" cy="1758950"/>
          </a:xfrm>
          <a:prstGeom prst="line">
            <a:avLst/>
          </a:prstGeom>
          <a:noFill/>
          <a:ln w="57150">
            <a:solidFill>
              <a:srgbClr val="00B0F0"/>
            </a:solidFill>
            <a:prstDash val="solid"/>
            <a:headEnd type="none"/>
            <a:tailEnd type="none"/>
          </a:ln>
        </p:spPr>
        <p:txBody>
          <a:bodyPr/>
          <a:lstStyle/>
          <a:p>
            <a:endParaRPr lang="es-CO"/>
          </a:p>
        </p:txBody>
      </p:sp>
      <p:sp>
        <p:nvSpPr>
          <p:cNvPr id="23" name="Shape 21"/>
          <p:cNvSpPr/>
          <p:nvPr/>
        </p:nvSpPr>
        <p:spPr>
          <a:xfrm>
            <a:off x="1583055" y="1223645"/>
            <a:ext cx="0" cy="1758950"/>
          </a:xfrm>
          <a:prstGeom prst="line">
            <a:avLst/>
          </a:prstGeom>
          <a:noFill/>
          <a:ln w="57150">
            <a:solidFill>
              <a:srgbClr val="00B0F0"/>
            </a:solidFill>
            <a:prstDash val="solid"/>
            <a:headEnd type="none"/>
            <a:tailEnd type="none"/>
          </a:ln>
        </p:spPr>
        <p:txBody>
          <a:bodyPr/>
          <a:lstStyle/>
          <a:p>
            <a:endParaRPr lang="es-CO"/>
          </a:p>
        </p:txBody>
      </p:sp>
      <p:sp>
        <p:nvSpPr>
          <p:cNvPr id="24" name="Shape 22"/>
          <p:cNvSpPr/>
          <p:nvPr/>
        </p:nvSpPr>
        <p:spPr>
          <a:xfrm>
            <a:off x="1557020" y="1210945"/>
            <a:ext cx="742315" cy="0"/>
          </a:xfrm>
          <a:prstGeom prst="line">
            <a:avLst/>
          </a:prstGeom>
          <a:noFill/>
          <a:ln w="57150">
            <a:solidFill>
              <a:srgbClr val="00B0F0"/>
            </a:solidFill>
            <a:prstDash val="solid"/>
            <a:headEnd type="none"/>
            <a:tailEnd type="none"/>
          </a:ln>
        </p:spPr>
        <p:txBody>
          <a:bodyPr/>
          <a:lstStyle/>
          <a:p>
            <a:endParaRPr lang="es-CO"/>
          </a:p>
        </p:txBody>
      </p:sp>
      <p:pic>
        <p:nvPicPr>
          <p:cNvPr id="25" name="Image 0" descr="https://kimi-img.moonshot.cn/pub/slides/slides_tmpl/image/25-08-27-19:57:41-d2nf5d98bjvh7rlivslg.png"/>
          <p:cNvPicPr>
            <a:picLocks noChangeAspect="1"/>
          </p:cNvPicPr>
          <p:nvPr/>
        </p:nvPicPr>
        <p:blipFill>
          <a:blip r:embed="rId3"/>
          <a:srcRect b="42278"/>
          <a:stretch/>
        </p:blipFill>
        <p:spPr>
          <a:xfrm>
            <a:off x="2338070" y="2733675"/>
            <a:ext cx="7030085" cy="4124325"/>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3F4F6"/>
        </a:solidFill>
        <a:effectLst/>
      </p:bgPr>
    </p:bg>
    <p:spTree>
      <p:nvGrpSpPr>
        <p:cNvPr id="1" name=""/>
        <p:cNvGrpSpPr/>
        <p:nvPr/>
      </p:nvGrpSpPr>
      <p:grpSpPr>
        <a:xfrm>
          <a:off x="0" y="0"/>
          <a:ext cx="0" cy="0"/>
          <a:chOff x="0" y="0"/>
          <a:chExt cx="0" cy="0"/>
        </a:xfrm>
      </p:grpSpPr>
      <p:sp>
        <p:nvSpPr>
          <p:cNvPr id="2" name="Text 0"/>
          <p:cNvSpPr/>
          <p:nvPr/>
        </p:nvSpPr>
        <p:spPr>
          <a:xfrm>
            <a:off x="139700" y="254000"/>
            <a:ext cx="11912600" cy="508000"/>
          </a:xfrm>
          <a:prstGeom prst="rect">
            <a:avLst/>
          </a:prstGeom>
          <a:noFill/>
          <a:ln/>
        </p:spPr>
        <p:txBody>
          <a:bodyPr wrap="square" lIns="0" tIns="0" rIns="0" bIns="0" rtlCol="0" anchor="ctr"/>
          <a:lstStyle/>
          <a:p>
            <a:pPr algn="ctr">
              <a:lnSpc>
                <a:spcPct val="90000"/>
              </a:lnSpc>
            </a:pPr>
            <a:r>
              <a:rPr lang="en-US" sz="3600" b="1" dirty="0">
                <a:solidFill>
                  <a:srgbClr val="00AEEF"/>
                </a:solidFill>
                <a:latin typeface="Noto Sans SC" pitchFamily="34" charset="0"/>
                <a:ea typeface="Noto Sans SC" pitchFamily="34" charset="-122"/>
                <a:cs typeface="Noto Sans SC" pitchFamily="34" charset="-120"/>
              </a:rPr>
              <a:t>Números: Enteros (int) y Decimales (float)</a:t>
            </a:r>
            <a:endParaRPr lang="en-US" sz="1600" dirty="0"/>
          </a:p>
        </p:txBody>
      </p:sp>
      <p:sp>
        <p:nvSpPr>
          <p:cNvPr id="3" name="Shape 1"/>
          <p:cNvSpPr/>
          <p:nvPr/>
        </p:nvSpPr>
        <p:spPr>
          <a:xfrm>
            <a:off x="254000" y="965200"/>
            <a:ext cx="5689600" cy="5638800"/>
          </a:xfrm>
          <a:custGeom>
            <a:avLst/>
            <a:gdLst/>
            <a:ahLst/>
            <a:cxnLst/>
            <a:rect l="l" t="t" r="r" b="b"/>
            <a:pathLst>
              <a:path w="5689600" h="5638800">
                <a:moveTo>
                  <a:pt x="152417" y="0"/>
                </a:moveTo>
                <a:lnTo>
                  <a:pt x="5537183" y="0"/>
                </a:lnTo>
                <a:cubicBezTo>
                  <a:pt x="5621361" y="0"/>
                  <a:pt x="5689600" y="68239"/>
                  <a:pt x="5689600" y="152417"/>
                </a:cubicBezTo>
                <a:lnTo>
                  <a:pt x="5689600" y="5486383"/>
                </a:lnTo>
                <a:cubicBezTo>
                  <a:pt x="5689600" y="5570561"/>
                  <a:pt x="5621361" y="5638800"/>
                  <a:pt x="5537183" y="5638800"/>
                </a:cubicBezTo>
                <a:lnTo>
                  <a:pt x="152417" y="5638800"/>
                </a:lnTo>
                <a:cubicBezTo>
                  <a:pt x="68239" y="5638800"/>
                  <a:pt x="0" y="5570561"/>
                  <a:pt x="0" y="5486383"/>
                </a:cubicBezTo>
                <a:lnTo>
                  <a:pt x="0" y="152417"/>
                </a:lnTo>
                <a:cubicBezTo>
                  <a:pt x="0" y="68296"/>
                  <a:pt x="68296" y="0"/>
                  <a:pt x="152417" y="0"/>
                </a:cubicBezTo>
                <a:close/>
              </a:path>
            </a:pathLst>
          </a:custGeom>
          <a:solidFill>
            <a:srgbClr val="4080FF">
              <a:alpha val="10196"/>
            </a:srgbClr>
          </a:solidFill>
          <a:ln/>
        </p:spPr>
        <p:txBody>
          <a:bodyPr/>
          <a:lstStyle/>
          <a:p>
            <a:endParaRPr lang="es-CO"/>
          </a:p>
        </p:txBody>
      </p:sp>
      <p:sp>
        <p:nvSpPr>
          <p:cNvPr id="4" name="Text 2"/>
          <p:cNvSpPr/>
          <p:nvPr/>
        </p:nvSpPr>
        <p:spPr>
          <a:xfrm>
            <a:off x="558800" y="1270000"/>
            <a:ext cx="5232400" cy="406400"/>
          </a:xfrm>
          <a:prstGeom prst="rect">
            <a:avLst/>
          </a:prstGeom>
          <a:noFill/>
          <a:ln/>
        </p:spPr>
        <p:txBody>
          <a:bodyPr wrap="square" lIns="0" tIns="0" rIns="0" bIns="0" rtlCol="0" anchor="ctr"/>
          <a:lstStyle/>
          <a:p>
            <a:pPr>
              <a:lnSpc>
                <a:spcPct val="110000"/>
              </a:lnSpc>
            </a:pPr>
            <a:r>
              <a:rPr lang="en-US" sz="2400" b="1" dirty="0">
                <a:solidFill>
                  <a:srgbClr val="4080FF"/>
                </a:solidFill>
                <a:latin typeface="Noto Sans SC" pitchFamily="34" charset="0"/>
                <a:ea typeface="Noto Sans SC" pitchFamily="34" charset="-122"/>
                <a:cs typeface="Noto Sans SC" pitchFamily="34" charset="-120"/>
              </a:rPr>
              <a:t>Tipo int (Entero)</a:t>
            </a:r>
            <a:endParaRPr lang="en-US" sz="1600" dirty="0"/>
          </a:p>
        </p:txBody>
      </p:sp>
      <p:sp>
        <p:nvSpPr>
          <p:cNvPr id="5" name="Text 3"/>
          <p:cNvSpPr/>
          <p:nvPr/>
        </p:nvSpPr>
        <p:spPr>
          <a:xfrm>
            <a:off x="558800" y="1828800"/>
            <a:ext cx="5181600" cy="914400"/>
          </a:xfrm>
          <a:prstGeom prst="rect">
            <a:avLst/>
          </a:prstGeom>
          <a:noFill/>
          <a:ln/>
        </p:spPr>
        <p:txBody>
          <a:bodyPr wrap="square" lIns="0" tIns="0" rIns="0" bIns="0" rtlCol="0" anchor="ctr"/>
          <a:lstStyle/>
          <a:p>
            <a:pPr>
              <a:lnSpc>
                <a:spcPct val="130000"/>
              </a:lnSpc>
            </a:pPr>
            <a:r>
              <a:rPr lang="en-US" sz="1600" dirty="0">
                <a:solidFill>
                  <a:srgbClr val="333333"/>
                </a:solidFill>
                <a:latin typeface="MiSans" pitchFamily="34" charset="0"/>
                <a:ea typeface="MiSans" pitchFamily="34" charset="-122"/>
                <a:cs typeface="MiSans" pitchFamily="34" charset="-120"/>
              </a:rPr>
              <a:t>Representa números sin parte fraccionaria. Permite operaciones como suma (+), resta (-), multiplicación (*), división entera (//), módulo (%) y potencia (**).</a:t>
            </a:r>
            <a:endParaRPr lang="en-US" sz="1600" dirty="0"/>
          </a:p>
        </p:txBody>
      </p:sp>
      <p:sp>
        <p:nvSpPr>
          <p:cNvPr id="6" name="Shape 4"/>
          <p:cNvSpPr/>
          <p:nvPr/>
        </p:nvSpPr>
        <p:spPr>
          <a:xfrm>
            <a:off x="558800" y="5232400"/>
            <a:ext cx="5080000" cy="1066800"/>
          </a:xfrm>
          <a:custGeom>
            <a:avLst/>
            <a:gdLst/>
            <a:ahLst/>
            <a:cxnLst/>
            <a:rect l="l" t="t" r="r" b="b"/>
            <a:pathLst>
              <a:path w="5080000" h="1066800">
                <a:moveTo>
                  <a:pt x="76202" y="0"/>
                </a:moveTo>
                <a:lnTo>
                  <a:pt x="5003798" y="0"/>
                </a:lnTo>
                <a:cubicBezTo>
                  <a:pt x="5045883" y="0"/>
                  <a:pt x="5080000" y="34117"/>
                  <a:pt x="5080000" y="76202"/>
                </a:cubicBezTo>
                <a:lnTo>
                  <a:pt x="5080000" y="990598"/>
                </a:lnTo>
                <a:cubicBezTo>
                  <a:pt x="5080000" y="1032683"/>
                  <a:pt x="5045883" y="1066800"/>
                  <a:pt x="5003798" y="1066800"/>
                </a:cubicBezTo>
                <a:lnTo>
                  <a:pt x="76202" y="1066800"/>
                </a:lnTo>
                <a:cubicBezTo>
                  <a:pt x="34117" y="1066800"/>
                  <a:pt x="0" y="1032683"/>
                  <a:pt x="0" y="990598"/>
                </a:cubicBezTo>
                <a:lnTo>
                  <a:pt x="0" y="76202"/>
                </a:lnTo>
                <a:cubicBezTo>
                  <a:pt x="0" y="34145"/>
                  <a:pt x="34145" y="0"/>
                  <a:pt x="76202" y="0"/>
                </a:cubicBezTo>
                <a:close/>
              </a:path>
            </a:pathLst>
          </a:custGeom>
          <a:solidFill>
            <a:srgbClr val="333333"/>
          </a:solidFill>
          <a:ln/>
        </p:spPr>
        <p:txBody>
          <a:bodyPr/>
          <a:lstStyle/>
          <a:p>
            <a:endParaRPr lang="es-CO"/>
          </a:p>
        </p:txBody>
      </p:sp>
      <p:sp>
        <p:nvSpPr>
          <p:cNvPr id="7" name="Text 5"/>
          <p:cNvSpPr/>
          <p:nvPr/>
        </p:nvSpPr>
        <p:spPr>
          <a:xfrm>
            <a:off x="711200" y="5384800"/>
            <a:ext cx="4864100" cy="254000"/>
          </a:xfrm>
          <a:prstGeom prst="rect">
            <a:avLst/>
          </a:prstGeom>
          <a:noFill/>
          <a:ln/>
        </p:spPr>
        <p:txBody>
          <a:bodyPr wrap="square" lIns="0" tIns="0" rIns="0" bIns="0" rtlCol="0" anchor="ctr"/>
          <a:lstStyle/>
          <a:p>
            <a:pPr>
              <a:lnSpc>
                <a:spcPct val="120000"/>
              </a:lnSpc>
            </a:pPr>
            <a:r>
              <a:rPr lang="en-US" sz="1400" dirty="0">
                <a:solidFill>
                  <a:srgbClr val="FFFFFF"/>
                </a:solidFill>
                <a:latin typeface="MiSans" pitchFamily="34" charset="0"/>
                <a:ea typeface="MiSans" pitchFamily="34" charset="-122"/>
                <a:cs typeface="MiSans" pitchFamily="34" charset="-120"/>
              </a:rPr>
              <a:t>7 // 2 = 3</a:t>
            </a:r>
            <a:endParaRPr lang="en-US" sz="1600" dirty="0"/>
          </a:p>
        </p:txBody>
      </p:sp>
      <p:sp>
        <p:nvSpPr>
          <p:cNvPr id="8" name="Text 6"/>
          <p:cNvSpPr/>
          <p:nvPr/>
        </p:nvSpPr>
        <p:spPr>
          <a:xfrm>
            <a:off x="711200" y="5638800"/>
            <a:ext cx="4864100" cy="254000"/>
          </a:xfrm>
          <a:prstGeom prst="rect">
            <a:avLst/>
          </a:prstGeom>
          <a:noFill/>
          <a:ln/>
        </p:spPr>
        <p:txBody>
          <a:bodyPr wrap="square" lIns="0" tIns="0" rIns="0" bIns="0" rtlCol="0" anchor="ctr"/>
          <a:lstStyle/>
          <a:p>
            <a:pPr>
              <a:lnSpc>
                <a:spcPct val="120000"/>
              </a:lnSpc>
            </a:pPr>
            <a:r>
              <a:rPr lang="en-US" sz="1400" dirty="0">
                <a:solidFill>
                  <a:srgbClr val="FFFFFF"/>
                </a:solidFill>
                <a:latin typeface="MiSans" pitchFamily="34" charset="0"/>
                <a:ea typeface="MiSans" pitchFamily="34" charset="-122"/>
                <a:cs typeface="MiSans" pitchFamily="34" charset="-120"/>
              </a:rPr>
              <a:t>10 % 3 = 1</a:t>
            </a:r>
            <a:endParaRPr lang="en-US" sz="1600" dirty="0"/>
          </a:p>
        </p:txBody>
      </p:sp>
      <p:sp>
        <p:nvSpPr>
          <p:cNvPr id="9" name="Text 7"/>
          <p:cNvSpPr/>
          <p:nvPr/>
        </p:nvSpPr>
        <p:spPr>
          <a:xfrm>
            <a:off x="711200" y="5892800"/>
            <a:ext cx="4864100" cy="254000"/>
          </a:xfrm>
          <a:prstGeom prst="rect">
            <a:avLst/>
          </a:prstGeom>
          <a:noFill/>
          <a:ln/>
        </p:spPr>
        <p:txBody>
          <a:bodyPr wrap="square" lIns="0" tIns="0" rIns="0" bIns="0" rtlCol="0" anchor="ctr"/>
          <a:lstStyle/>
          <a:p>
            <a:pPr>
              <a:lnSpc>
                <a:spcPct val="120000"/>
              </a:lnSpc>
            </a:pPr>
            <a:r>
              <a:rPr lang="en-US" sz="1400" dirty="0">
                <a:solidFill>
                  <a:srgbClr val="FFFFFF"/>
                </a:solidFill>
                <a:latin typeface="MiSans" pitchFamily="34" charset="0"/>
                <a:ea typeface="MiSans" pitchFamily="34" charset="-122"/>
                <a:cs typeface="MiSans" pitchFamily="34" charset="-120"/>
              </a:rPr>
              <a:t>2 ** 3 = 8</a:t>
            </a:r>
            <a:endParaRPr lang="en-US" sz="1600" dirty="0"/>
          </a:p>
        </p:txBody>
      </p:sp>
      <p:sp>
        <p:nvSpPr>
          <p:cNvPr id="10" name="Shape 8"/>
          <p:cNvSpPr/>
          <p:nvPr/>
        </p:nvSpPr>
        <p:spPr>
          <a:xfrm>
            <a:off x="6248400" y="965200"/>
            <a:ext cx="5689600" cy="5638800"/>
          </a:xfrm>
          <a:custGeom>
            <a:avLst/>
            <a:gdLst/>
            <a:ahLst/>
            <a:cxnLst/>
            <a:rect l="l" t="t" r="r" b="b"/>
            <a:pathLst>
              <a:path w="5689600" h="5638800">
                <a:moveTo>
                  <a:pt x="152417" y="0"/>
                </a:moveTo>
                <a:lnTo>
                  <a:pt x="5537183" y="0"/>
                </a:lnTo>
                <a:cubicBezTo>
                  <a:pt x="5621361" y="0"/>
                  <a:pt x="5689600" y="68239"/>
                  <a:pt x="5689600" y="152417"/>
                </a:cubicBezTo>
                <a:lnTo>
                  <a:pt x="5689600" y="5486383"/>
                </a:lnTo>
                <a:cubicBezTo>
                  <a:pt x="5689600" y="5570561"/>
                  <a:pt x="5621361" y="5638800"/>
                  <a:pt x="5537183" y="5638800"/>
                </a:cubicBezTo>
                <a:lnTo>
                  <a:pt x="152417" y="5638800"/>
                </a:lnTo>
                <a:cubicBezTo>
                  <a:pt x="68239" y="5638800"/>
                  <a:pt x="0" y="5570561"/>
                  <a:pt x="0" y="5486383"/>
                </a:cubicBezTo>
                <a:lnTo>
                  <a:pt x="0" y="152417"/>
                </a:lnTo>
                <a:cubicBezTo>
                  <a:pt x="0" y="68296"/>
                  <a:pt x="68296" y="0"/>
                  <a:pt x="152417" y="0"/>
                </a:cubicBezTo>
                <a:close/>
              </a:path>
            </a:pathLst>
          </a:custGeom>
          <a:solidFill>
            <a:srgbClr val="FFC200">
              <a:alpha val="10196"/>
            </a:srgbClr>
          </a:solidFill>
          <a:ln/>
        </p:spPr>
        <p:txBody>
          <a:bodyPr/>
          <a:lstStyle/>
          <a:p>
            <a:endParaRPr lang="es-CO"/>
          </a:p>
        </p:txBody>
      </p:sp>
      <p:sp>
        <p:nvSpPr>
          <p:cNvPr id="11" name="Text 9"/>
          <p:cNvSpPr/>
          <p:nvPr/>
        </p:nvSpPr>
        <p:spPr>
          <a:xfrm>
            <a:off x="6553200" y="1270000"/>
            <a:ext cx="5232400" cy="406400"/>
          </a:xfrm>
          <a:prstGeom prst="rect">
            <a:avLst/>
          </a:prstGeom>
          <a:noFill/>
          <a:ln/>
        </p:spPr>
        <p:txBody>
          <a:bodyPr wrap="square" lIns="0" tIns="0" rIns="0" bIns="0" rtlCol="0" anchor="ctr"/>
          <a:lstStyle/>
          <a:p>
            <a:pPr>
              <a:lnSpc>
                <a:spcPct val="110000"/>
              </a:lnSpc>
            </a:pPr>
            <a:r>
              <a:rPr lang="en-US" sz="2400" b="1" dirty="0">
                <a:solidFill>
                  <a:srgbClr val="FFC200"/>
                </a:solidFill>
                <a:latin typeface="Noto Sans SC" pitchFamily="34" charset="0"/>
                <a:ea typeface="Noto Sans SC" pitchFamily="34" charset="-122"/>
                <a:cs typeface="Noto Sans SC" pitchFamily="34" charset="-120"/>
              </a:rPr>
              <a:t>Tipo float (Decimal)</a:t>
            </a:r>
            <a:endParaRPr lang="en-US" sz="1600" dirty="0"/>
          </a:p>
        </p:txBody>
      </p:sp>
      <p:sp>
        <p:nvSpPr>
          <p:cNvPr id="12" name="Text 10"/>
          <p:cNvSpPr/>
          <p:nvPr/>
        </p:nvSpPr>
        <p:spPr>
          <a:xfrm>
            <a:off x="6553200" y="1828800"/>
            <a:ext cx="5181600" cy="914400"/>
          </a:xfrm>
          <a:prstGeom prst="rect">
            <a:avLst/>
          </a:prstGeom>
          <a:noFill/>
          <a:ln/>
        </p:spPr>
        <p:txBody>
          <a:bodyPr wrap="square" lIns="0" tIns="0" rIns="0" bIns="0" rtlCol="0" anchor="ctr"/>
          <a:lstStyle/>
          <a:p>
            <a:pPr>
              <a:lnSpc>
                <a:spcPct val="130000"/>
              </a:lnSpc>
            </a:pPr>
            <a:r>
              <a:rPr lang="en-US" sz="1600" dirty="0">
                <a:solidFill>
                  <a:srgbClr val="333333"/>
                </a:solidFill>
                <a:latin typeface="MiSans" pitchFamily="34" charset="0"/>
                <a:ea typeface="MiSans" pitchFamily="34" charset="-122"/>
                <a:cs typeface="MiSans" pitchFamily="34" charset="-120"/>
              </a:rPr>
              <a:t>Almacena números con punto flotante (decimales). Esencial para cálculos que requieren precisión fraccionaria.</a:t>
            </a:r>
            <a:endParaRPr lang="en-US" sz="1600" dirty="0"/>
          </a:p>
        </p:txBody>
      </p:sp>
      <p:sp>
        <p:nvSpPr>
          <p:cNvPr id="13" name="Shape 11"/>
          <p:cNvSpPr/>
          <p:nvPr/>
        </p:nvSpPr>
        <p:spPr>
          <a:xfrm>
            <a:off x="6553200" y="5232400"/>
            <a:ext cx="5080000" cy="1066800"/>
          </a:xfrm>
          <a:custGeom>
            <a:avLst/>
            <a:gdLst/>
            <a:ahLst/>
            <a:cxnLst/>
            <a:rect l="l" t="t" r="r" b="b"/>
            <a:pathLst>
              <a:path w="5080000" h="1066800">
                <a:moveTo>
                  <a:pt x="76202" y="0"/>
                </a:moveTo>
                <a:lnTo>
                  <a:pt x="5003798" y="0"/>
                </a:lnTo>
                <a:cubicBezTo>
                  <a:pt x="5045883" y="0"/>
                  <a:pt x="5080000" y="34117"/>
                  <a:pt x="5080000" y="76202"/>
                </a:cubicBezTo>
                <a:lnTo>
                  <a:pt x="5080000" y="990598"/>
                </a:lnTo>
                <a:cubicBezTo>
                  <a:pt x="5080000" y="1032683"/>
                  <a:pt x="5045883" y="1066800"/>
                  <a:pt x="5003798" y="1066800"/>
                </a:cubicBezTo>
                <a:lnTo>
                  <a:pt x="76202" y="1066800"/>
                </a:lnTo>
                <a:cubicBezTo>
                  <a:pt x="34117" y="1066800"/>
                  <a:pt x="0" y="1032683"/>
                  <a:pt x="0" y="990598"/>
                </a:cubicBezTo>
                <a:lnTo>
                  <a:pt x="0" y="76202"/>
                </a:lnTo>
                <a:cubicBezTo>
                  <a:pt x="0" y="34145"/>
                  <a:pt x="34145" y="0"/>
                  <a:pt x="76202" y="0"/>
                </a:cubicBezTo>
                <a:close/>
              </a:path>
            </a:pathLst>
          </a:custGeom>
          <a:solidFill>
            <a:srgbClr val="333333"/>
          </a:solidFill>
          <a:ln/>
        </p:spPr>
        <p:txBody>
          <a:bodyPr/>
          <a:lstStyle/>
          <a:p>
            <a:endParaRPr lang="es-CO"/>
          </a:p>
        </p:txBody>
      </p:sp>
      <p:sp>
        <p:nvSpPr>
          <p:cNvPr id="14" name="Text 12"/>
          <p:cNvSpPr/>
          <p:nvPr/>
        </p:nvSpPr>
        <p:spPr>
          <a:xfrm>
            <a:off x="6705600" y="5384800"/>
            <a:ext cx="4864100" cy="254000"/>
          </a:xfrm>
          <a:prstGeom prst="rect">
            <a:avLst/>
          </a:prstGeom>
          <a:noFill/>
          <a:ln/>
        </p:spPr>
        <p:txBody>
          <a:bodyPr wrap="square" lIns="0" tIns="0" rIns="0" bIns="0" rtlCol="0" anchor="ctr"/>
          <a:lstStyle/>
          <a:p>
            <a:pPr>
              <a:lnSpc>
                <a:spcPct val="120000"/>
              </a:lnSpc>
            </a:pPr>
            <a:r>
              <a:rPr lang="en-US" sz="1400" dirty="0">
                <a:solidFill>
                  <a:srgbClr val="FFFFFF"/>
                </a:solidFill>
                <a:latin typeface="MiSans" pitchFamily="34" charset="0"/>
                <a:ea typeface="MiSans" pitchFamily="34" charset="-122"/>
                <a:cs typeface="MiSans" pitchFamily="34" charset="-120"/>
              </a:rPr>
              <a:t>3.5 + 1.2 = 4.7</a:t>
            </a:r>
            <a:endParaRPr lang="en-US" sz="1600" dirty="0"/>
          </a:p>
        </p:txBody>
      </p:sp>
      <p:sp>
        <p:nvSpPr>
          <p:cNvPr id="15" name="Text 13"/>
          <p:cNvSpPr/>
          <p:nvPr/>
        </p:nvSpPr>
        <p:spPr>
          <a:xfrm>
            <a:off x="6705600" y="5638800"/>
            <a:ext cx="4864100" cy="254000"/>
          </a:xfrm>
          <a:prstGeom prst="rect">
            <a:avLst/>
          </a:prstGeom>
          <a:noFill/>
          <a:ln/>
        </p:spPr>
        <p:txBody>
          <a:bodyPr wrap="square" lIns="0" tIns="0" rIns="0" bIns="0" rtlCol="0" anchor="ctr"/>
          <a:lstStyle/>
          <a:p>
            <a:pPr>
              <a:lnSpc>
                <a:spcPct val="120000"/>
              </a:lnSpc>
            </a:pPr>
            <a:r>
              <a:rPr lang="en-US" sz="1400" dirty="0">
                <a:solidFill>
                  <a:srgbClr val="FFFFFF"/>
                </a:solidFill>
                <a:latin typeface="MiSans" pitchFamily="34" charset="0"/>
                <a:ea typeface="MiSans" pitchFamily="34" charset="-122"/>
                <a:cs typeface="MiSans" pitchFamily="34" charset="-120"/>
              </a:rPr>
              <a:t>10 / 3 = 3.333...</a:t>
            </a:r>
            <a:endParaRPr lang="en-US" sz="1600" dirty="0"/>
          </a:p>
        </p:txBody>
      </p:sp>
      <p:sp>
        <p:nvSpPr>
          <p:cNvPr id="16" name="Text 14"/>
          <p:cNvSpPr/>
          <p:nvPr/>
        </p:nvSpPr>
        <p:spPr>
          <a:xfrm>
            <a:off x="6705600" y="5892800"/>
            <a:ext cx="4864100" cy="254000"/>
          </a:xfrm>
          <a:prstGeom prst="rect">
            <a:avLst/>
          </a:prstGeom>
          <a:noFill/>
          <a:ln/>
        </p:spPr>
        <p:txBody>
          <a:bodyPr wrap="square" lIns="0" tIns="0" rIns="0" bIns="0" rtlCol="0" anchor="ctr"/>
          <a:lstStyle/>
          <a:p>
            <a:pPr>
              <a:lnSpc>
                <a:spcPct val="120000"/>
              </a:lnSpc>
            </a:pPr>
            <a:r>
              <a:rPr lang="en-US" sz="1400" dirty="0">
                <a:solidFill>
                  <a:srgbClr val="FFFFFF"/>
                </a:solidFill>
                <a:latin typeface="MiSans" pitchFamily="34" charset="0"/>
                <a:ea typeface="MiSans" pitchFamily="34" charset="-122"/>
                <a:cs typeface="MiSans" pitchFamily="34" charset="-120"/>
              </a:rPr>
              <a:t>type(3.14) = float</a:t>
            </a:r>
            <a:endParaRPr lang="en-US" sz="1600" dirty="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3F4F6"/>
        </a:solidFill>
        <a:effectLst/>
      </p:bgPr>
    </p:bg>
    <p:spTree>
      <p:nvGrpSpPr>
        <p:cNvPr id="1" name=""/>
        <p:cNvGrpSpPr/>
        <p:nvPr/>
      </p:nvGrpSpPr>
      <p:grpSpPr>
        <a:xfrm>
          <a:off x="0" y="0"/>
          <a:ext cx="0" cy="0"/>
          <a:chOff x="0" y="0"/>
          <a:chExt cx="0" cy="0"/>
        </a:xfrm>
      </p:grpSpPr>
      <p:sp>
        <p:nvSpPr>
          <p:cNvPr id="2" name="Text 0"/>
          <p:cNvSpPr/>
          <p:nvPr/>
        </p:nvSpPr>
        <p:spPr>
          <a:xfrm>
            <a:off x="254000" y="482600"/>
            <a:ext cx="5867400" cy="1016000"/>
          </a:xfrm>
          <a:prstGeom prst="rect">
            <a:avLst/>
          </a:prstGeom>
          <a:noFill/>
          <a:ln/>
        </p:spPr>
        <p:txBody>
          <a:bodyPr wrap="square" lIns="0" tIns="0" rIns="0" bIns="0" rtlCol="0" anchor="ctr"/>
          <a:lstStyle/>
          <a:p>
            <a:pPr>
              <a:lnSpc>
                <a:spcPct val="90000"/>
              </a:lnSpc>
            </a:pPr>
            <a:r>
              <a:rPr lang="en-US" sz="3600" b="1" dirty="0">
                <a:solidFill>
                  <a:srgbClr val="00AEEF"/>
                </a:solidFill>
                <a:latin typeface="Noto Sans SC" pitchFamily="34" charset="0"/>
                <a:ea typeface="Noto Sans SC" pitchFamily="34" charset="-122"/>
                <a:cs typeface="Noto Sans SC" pitchFamily="34" charset="-120"/>
              </a:rPr>
              <a:t>Texto (str) y Lógica (bool)</a:t>
            </a:r>
            <a:endParaRPr lang="en-US" sz="1600" dirty="0"/>
          </a:p>
        </p:txBody>
      </p:sp>
      <p:sp>
        <p:nvSpPr>
          <p:cNvPr id="3" name="Shape 1"/>
          <p:cNvSpPr/>
          <p:nvPr/>
        </p:nvSpPr>
        <p:spPr>
          <a:xfrm>
            <a:off x="254000" y="1701800"/>
            <a:ext cx="5638800" cy="2235200"/>
          </a:xfrm>
          <a:custGeom>
            <a:avLst/>
            <a:gdLst/>
            <a:ahLst/>
            <a:cxnLst/>
            <a:rect l="l" t="t" r="r" b="b"/>
            <a:pathLst>
              <a:path w="5638800" h="2235200">
                <a:moveTo>
                  <a:pt x="101590" y="0"/>
                </a:moveTo>
                <a:lnTo>
                  <a:pt x="5537210" y="0"/>
                </a:lnTo>
                <a:cubicBezTo>
                  <a:pt x="5593317" y="0"/>
                  <a:pt x="5638800" y="45483"/>
                  <a:pt x="5638800" y="101590"/>
                </a:cubicBezTo>
                <a:lnTo>
                  <a:pt x="5638800" y="2133610"/>
                </a:lnTo>
                <a:cubicBezTo>
                  <a:pt x="5638800" y="2189717"/>
                  <a:pt x="5593317" y="2235200"/>
                  <a:pt x="5537210" y="2235200"/>
                </a:cubicBezTo>
                <a:lnTo>
                  <a:pt x="101590" y="2235200"/>
                </a:lnTo>
                <a:cubicBezTo>
                  <a:pt x="45483" y="2235200"/>
                  <a:pt x="0" y="2189717"/>
                  <a:pt x="0" y="2133610"/>
                </a:cubicBezTo>
                <a:lnTo>
                  <a:pt x="0" y="101590"/>
                </a:lnTo>
                <a:cubicBezTo>
                  <a:pt x="0" y="45521"/>
                  <a:pt x="45521" y="0"/>
                  <a:pt x="101590" y="0"/>
                </a:cubicBezTo>
                <a:close/>
              </a:path>
            </a:pathLst>
          </a:custGeom>
          <a:solidFill>
            <a:srgbClr val="4080FF">
              <a:alpha val="10196"/>
            </a:srgbClr>
          </a:solidFill>
          <a:ln/>
        </p:spPr>
        <p:txBody>
          <a:bodyPr/>
          <a:lstStyle/>
          <a:p>
            <a:endParaRPr lang="es-CO"/>
          </a:p>
        </p:txBody>
      </p:sp>
      <p:sp>
        <p:nvSpPr>
          <p:cNvPr id="4" name="Text 2"/>
          <p:cNvSpPr/>
          <p:nvPr/>
        </p:nvSpPr>
        <p:spPr>
          <a:xfrm>
            <a:off x="457200" y="1905000"/>
            <a:ext cx="5384800" cy="406400"/>
          </a:xfrm>
          <a:prstGeom prst="rect">
            <a:avLst/>
          </a:prstGeom>
          <a:noFill/>
          <a:ln/>
        </p:spPr>
        <p:txBody>
          <a:bodyPr wrap="square" lIns="0" tIns="0" rIns="0" bIns="0" rtlCol="0" anchor="ctr"/>
          <a:lstStyle/>
          <a:p>
            <a:pPr>
              <a:lnSpc>
                <a:spcPct val="110000"/>
              </a:lnSpc>
            </a:pPr>
            <a:r>
              <a:rPr lang="en-US" sz="2400" b="1" dirty="0">
                <a:solidFill>
                  <a:srgbClr val="4080FF"/>
                </a:solidFill>
                <a:latin typeface="Noto Sans SC" pitchFamily="34" charset="0"/>
                <a:ea typeface="Noto Sans SC" pitchFamily="34" charset="-122"/>
                <a:cs typeface="Noto Sans SC" pitchFamily="34" charset="-120"/>
              </a:rPr>
              <a:t>Cadenas de Texto (str)</a:t>
            </a:r>
            <a:endParaRPr lang="en-US" sz="1600" dirty="0"/>
          </a:p>
        </p:txBody>
      </p:sp>
      <p:sp>
        <p:nvSpPr>
          <p:cNvPr id="5" name="Text 3"/>
          <p:cNvSpPr/>
          <p:nvPr/>
        </p:nvSpPr>
        <p:spPr>
          <a:xfrm>
            <a:off x="457200" y="2311400"/>
            <a:ext cx="5334000" cy="609600"/>
          </a:xfrm>
          <a:prstGeom prst="rect">
            <a:avLst/>
          </a:prstGeom>
          <a:noFill/>
          <a:ln/>
        </p:spPr>
        <p:txBody>
          <a:bodyPr wrap="square" lIns="0" tIns="0" rIns="0" bIns="0" rtlCol="0" anchor="ctr"/>
          <a:lstStyle/>
          <a:p>
            <a:pPr>
              <a:lnSpc>
                <a:spcPct val="130000"/>
              </a:lnSpc>
            </a:pPr>
            <a:r>
              <a:rPr lang="en-US" sz="1600" dirty="0">
                <a:solidFill>
                  <a:srgbClr val="333333"/>
                </a:solidFill>
                <a:latin typeface="MiSans" pitchFamily="34" charset="0"/>
                <a:ea typeface="MiSans" pitchFamily="34" charset="-122"/>
                <a:cs typeface="MiSans" pitchFamily="34" charset="-120"/>
              </a:rPr>
              <a:t>Secuencias de caracteres entre comillas. Se pueden concatenar con </a:t>
            </a:r>
            <a:r>
              <a:rPr lang="en-US" sz="1600" dirty="0">
                <a:solidFill>
                  <a:srgbClr val="333333"/>
                </a:solidFill>
                <a:highlight>
                  <a:srgbClr val="E5E7EB">
                    <a:alpha val="100000"/>
                  </a:srgbClr>
                </a:highlight>
                <a:latin typeface="MiSans" pitchFamily="34" charset="0"/>
                <a:ea typeface="MiSans" pitchFamily="34" charset="-122"/>
                <a:cs typeface="MiSans" pitchFamily="34" charset="-120"/>
              </a:rPr>
              <a:t>+ </a:t>
            </a:r>
            <a:r>
              <a:rPr lang="en-US" sz="1600" dirty="0">
                <a:solidFill>
                  <a:srgbClr val="333333"/>
                </a:solidFill>
                <a:latin typeface="MiSans" pitchFamily="34" charset="0"/>
                <a:ea typeface="MiSans" pitchFamily="34" charset="-122"/>
                <a:cs typeface="MiSans" pitchFamily="34" charset="-120"/>
              </a:rPr>
              <a:t>y repetir con </a:t>
            </a:r>
            <a:r>
              <a:rPr lang="en-US" sz="1600" dirty="0">
                <a:solidFill>
                  <a:srgbClr val="333333"/>
                </a:solidFill>
                <a:highlight>
                  <a:srgbClr val="E5E7EB">
                    <a:alpha val="100000"/>
                  </a:srgbClr>
                </a:highlight>
                <a:latin typeface="MiSans" pitchFamily="34" charset="0"/>
                <a:ea typeface="MiSans" pitchFamily="34" charset="-122"/>
                <a:cs typeface="MiSans" pitchFamily="34" charset="-120"/>
              </a:rPr>
              <a:t>* </a:t>
            </a:r>
            <a:r>
              <a:rPr lang="en-US" sz="1600" dirty="0">
                <a:solidFill>
                  <a:srgbClr val="333333"/>
                </a:solidFill>
                <a:latin typeface="MiSans" pitchFamily="34" charset="0"/>
                <a:ea typeface="MiSans" pitchFamily="34" charset="-122"/>
                <a:cs typeface="MiSans" pitchFamily="34" charset="-120"/>
              </a:rPr>
              <a:t>.</a:t>
            </a:r>
            <a:endParaRPr lang="en-US" sz="1600" dirty="0"/>
          </a:p>
        </p:txBody>
      </p:sp>
      <p:sp>
        <p:nvSpPr>
          <p:cNvPr id="6" name="Shape 4"/>
          <p:cNvSpPr/>
          <p:nvPr/>
        </p:nvSpPr>
        <p:spPr>
          <a:xfrm>
            <a:off x="457200" y="3022600"/>
            <a:ext cx="5232400" cy="711200"/>
          </a:xfrm>
          <a:custGeom>
            <a:avLst/>
            <a:gdLst/>
            <a:ahLst/>
            <a:cxnLst/>
            <a:rect l="l" t="t" r="r" b="b"/>
            <a:pathLst>
              <a:path w="5232400" h="711200">
                <a:moveTo>
                  <a:pt x="76198" y="0"/>
                </a:moveTo>
                <a:lnTo>
                  <a:pt x="5156202" y="0"/>
                </a:lnTo>
                <a:cubicBezTo>
                  <a:pt x="5198285" y="0"/>
                  <a:pt x="5232400" y="34115"/>
                  <a:pt x="5232400" y="76198"/>
                </a:cubicBezTo>
                <a:lnTo>
                  <a:pt x="5232400" y="635002"/>
                </a:lnTo>
                <a:cubicBezTo>
                  <a:pt x="5232400" y="677085"/>
                  <a:pt x="5198285" y="711200"/>
                  <a:pt x="5156202" y="711200"/>
                </a:cubicBezTo>
                <a:lnTo>
                  <a:pt x="76198" y="711200"/>
                </a:lnTo>
                <a:cubicBezTo>
                  <a:pt x="34143" y="711200"/>
                  <a:pt x="0" y="677057"/>
                  <a:pt x="0" y="635002"/>
                </a:cubicBezTo>
                <a:lnTo>
                  <a:pt x="0" y="76198"/>
                </a:lnTo>
                <a:cubicBezTo>
                  <a:pt x="0" y="34143"/>
                  <a:pt x="34143" y="0"/>
                  <a:pt x="76198" y="0"/>
                </a:cubicBezTo>
                <a:close/>
              </a:path>
            </a:pathLst>
          </a:custGeom>
          <a:solidFill>
            <a:srgbClr val="333333"/>
          </a:solidFill>
          <a:ln/>
        </p:spPr>
        <p:txBody>
          <a:bodyPr/>
          <a:lstStyle/>
          <a:p>
            <a:endParaRPr lang="es-CO"/>
          </a:p>
        </p:txBody>
      </p:sp>
      <p:sp>
        <p:nvSpPr>
          <p:cNvPr id="7" name="Text 5"/>
          <p:cNvSpPr/>
          <p:nvPr/>
        </p:nvSpPr>
        <p:spPr>
          <a:xfrm>
            <a:off x="558800" y="3124200"/>
            <a:ext cx="5118100" cy="254000"/>
          </a:xfrm>
          <a:prstGeom prst="rect">
            <a:avLst/>
          </a:prstGeom>
          <a:noFill/>
          <a:ln/>
        </p:spPr>
        <p:txBody>
          <a:bodyPr wrap="square" lIns="0" tIns="0" rIns="0" bIns="0" rtlCol="0" anchor="ctr"/>
          <a:lstStyle/>
          <a:p>
            <a:pPr>
              <a:lnSpc>
                <a:spcPct val="120000"/>
              </a:lnSpc>
            </a:pPr>
            <a:r>
              <a:rPr lang="en-US" sz="1400" dirty="0">
                <a:solidFill>
                  <a:srgbClr val="FFFFFF"/>
                </a:solidFill>
                <a:latin typeface="MiSans" pitchFamily="34" charset="0"/>
                <a:ea typeface="MiSans" pitchFamily="34" charset="-122"/>
                <a:cs typeface="MiSans" pitchFamily="34" charset="-120"/>
              </a:rPr>
              <a:t>'Py' + 'thon' = 'Python'</a:t>
            </a:r>
            <a:endParaRPr lang="en-US" sz="1600" dirty="0"/>
          </a:p>
        </p:txBody>
      </p:sp>
      <p:sp>
        <p:nvSpPr>
          <p:cNvPr id="8" name="Text 6"/>
          <p:cNvSpPr/>
          <p:nvPr/>
        </p:nvSpPr>
        <p:spPr>
          <a:xfrm>
            <a:off x="558800" y="3378200"/>
            <a:ext cx="5118100" cy="254000"/>
          </a:xfrm>
          <a:prstGeom prst="rect">
            <a:avLst/>
          </a:prstGeom>
          <a:noFill/>
          <a:ln/>
        </p:spPr>
        <p:txBody>
          <a:bodyPr wrap="square" lIns="0" tIns="0" rIns="0" bIns="0" rtlCol="0" anchor="ctr"/>
          <a:lstStyle/>
          <a:p>
            <a:pPr>
              <a:lnSpc>
                <a:spcPct val="120000"/>
              </a:lnSpc>
            </a:pPr>
            <a:r>
              <a:rPr lang="en-US" sz="1400" dirty="0">
                <a:solidFill>
                  <a:srgbClr val="FFFFFF"/>
                </a:solidFill>
                <a:latin typeface="MiSans" pitchFamily="34" charset="0"/>
                <a:ea typeface="MiSans" pitchFamily="34" charset="-122"/>
                <a:cs typeface="MiSans" pitchFamily="34" charset="-120"/>
              </a:rPr>
              <a:t>'Hi' * 3 = 'HiHiHi'</a:t>
            </a:r>
            <a:endParaRPr lang="en-US" sz="1600" dirty="0"/>
          </a:p>
        </p:txBody>
      </p:sp>
      <p:sp>
        <p:nvSpPr>
          <p:cNvPr id="9" name="Shape 7"/>
          <p:cNvSpPr/>
          <p:nvPr/>
        </p:nvSpPr>
        <p:spPr>
          <a:xfrm>
            <a:off x="254000" y="4140200"/>
            <a:ext cx="5638800" cy="2235200"/>
          </a:xfrm>
          <a:custGeom>
            <a:avLst/>
            <a:gdLst/>
            <a:ahLst/>
            <a:cxnLst/>
            <a:rect l="l" t="t" r="r" b="b"/>
            <a:pathLst>
              <a:path w="5638800" h="2235200">
                <a:moveTo>
                  <a:pt x="101590" y="0"/>
                </a:moveTo>
                <a:lnTo>
                  <a:pt x="5537210" y="0"/>
                </a:lnTo>
                <a:cubicBezTo>
                  <a:pt x="5593317" y="0"/>
                  <a:pt x="5638800" y="45483"/>
                  <a:pt x="5638800" y="101590"/>
                </a:cubicBezTo>
                <a:lnTo>
                  <a:pt x="5638800" y="2133610"/>
                </a:lnTo>
                <a:cubicBezTo>
                  <a:pt x="5638800" y="2189717"/>
                  <a:pt x="5593317" y="2235200"/>
                  <a:pt x="5537210" y="2235200"/>
                </a:cubicBezTo>
                <a:lnTo>
                  <a:pt x="101590" y="2235200"/>
                </a:lnTo>
                <a:cubicBezTo>
                  <a:pt x="45483" y="2235200"/>
                  <a:pt x="0" y="2189717"/>
                  <a:pt x="0" y="2133610"/>
                </a:cubicBezTo>
                <a:lnTo>
                  <a:pt x="0" y="101590"/>
                </a:lnTo>
                <a:cubicBezTo>
                  <a:pt x="0" y="45521"/>
                  <a:pt x="45521" y="0"/>
                  <a:pt x="101590" y="0"/>
                </a:cubicBezTo>
                <a:close/>
              </a:path>
            </a:pathLst>
          </a:custGeom>
          <a:solidFill>
            <a:srgbClr val="FFC200">
              <a:alpha val="10196"/>
            </a:srgbClr>
          </a:solidFill>
          <a:ln/>
        </p:spPr>
        <p:txBody>
          <a:bodyPr/>
          <a:lstStyle/>
          <a:p>
            <a:endParaRPr lang="es-CO"/>
          </a:p>
        </p:txBody>
      </p:sp>
      <p:sp>
        <p:nvSpPr>
          <p:cNvPr id="10" name="Text 8"/>
          <p:cNvSpPr/>
          <p:nvPr/>
        </p:nvSpPr>
        <p:spPr>
          <a:xfrm>
            <a:off x="457200" y="4343400"/>
            <a:ext cx="5384800" cy="406400"/>
          </a:xfrm>
          <a:prstGeom prst="rect">
            <a:avLst/>
          </a:prstGeom>
          <a:noFill/>
          <a:ln/>
        </p:spPr>
        <p:txBody>
          <a:bodyPr wrap="square" lIns="0" tIns="0" rIns="0" bIns="0" rtlCol="0" anchor="ctr"/>
          <a:lstStyle/>
          <a:p>
            <a:pPr>
              <a:lnSpc>
                <a:spcPct val="110000"/>
              </a:lnSpc>
            </a:pPr>
            <a:r>
              <a:rPr lang="en-US" sz="2400" b="1" dirty="0">
                <a:solidFill>
                  <a:srgbClr val="FFC200"/>
                </a:solidFill>
                <a:latin typeface="Noto Sans SC" pitchFamily="34" charset="0"/>
                <a:ea typeface="Noto Sans SC" pitchFamily="34" charset="-122"/>
                <a:cs typeface="Noto Sans SC" pitchFamily="34" charset="-120"/>
              </a:rPr>
              <a:t>Booleanos (bool)</a:t>
            </a:r>
            <a:endParaRPr lang="en-US" sz="1600" dirty="0"/>
          </a:p>
        </p:txBody>
      </p:sp>
      <p:sp>
        <p:nvSpPr>
          <p:cNvPr id="11" name="Text 9"/>
          <p:cNvSpPr/>
          <p:nvPr/>
        </p:nvSpPr>
        <p:spPr>
          <a:xfrm>
            <a:off x="457200" y="4749800"/>
            <a:ext cx="5334000" cy="609600"/>
          </a:xfrm>
          <a:prstGeom prst="rect">
            <a:avLst/>
          </a:prstGeom>
          <a:noFill/>
          <a:ln/>
        </p:spPr>
        <p:txBody>
          <a:bodyPr wrap="square" lIns="0" tIns="0" rIns="0" bIns="0" rtlCol="0" anchor="ctr"/>
          <a:lstStyle/>
          <a:p>
            <a:pPr>
              <a:lnSpc>
                <a:spcPct val="130000"/>
              </a:lnSpc>
            </a:pPr>
            <a:r>
              <a:rPr lang="en-US" sz="1600" dirty="0">
                <a:solidFill>
                  <a:srgbClr val="333333"/>
                </a:solidFill>
                <a:latin typeface="MiSans" pitchFamily="34" charset="0"/>
                <a:ea typeface="MiSans" pitchFamily="34" charset="-122"/>
                <a:cs typeface="MiSans" pitchFamily="34" charset="-120"/>
              </a:rPr>
              <a:t>Solo tienen dos valores: </a:t>
            </a:r>
            <a:r>
              <a:rPr lang="en-US" sz="1600" b="1" dirty="0">
                <a:solidFill>
                  <a:srgbClr val="333333"/>
                </a:solidFill>
                <a:latin typeface="MiSans" pitchFamily="34" charset="0"/>
                <a:ea typeface="MiSans" pitchFamily="34" charset="-122"/>
                <a:cs typeface="MiSans" pitchFamily="34" charset="-120"/>
              </a:rPr>
              <a:t>True</a:t>
            </a:r>
            <a:r>
              <a:rPr lang="en-US" sz="1600" dirty="0">
                <a:solidFill>
                  <a:srgbClr val="333333"/>
                </a:solidFill>
                <a:latin typeface="MiSans" pitchFamily="34" charset="0"/>
                <a:ea typeface="MiSans" pitchFamily="34" charset="-122"/>
                <a:cs typeface="MiSans" pitchFamily="34" charset="-120"/>
              </a:rPr>
              <a:t> (Verdadero) o </a:t>
            </a:r>
            <a:r>
              <a:rPr lang="en-US" sz="1600" b="1" dirty="0">
                <a:solidFill>
                  <a:srgbClr val="333333"/>
                </a:solidFill>
                <a:latin typeface="MiSans" pitchFamily="34" charset="0"/>
                <a:ea typeface="MiSans" pitchFamily="34" charset="-122"/>
                <a:cs typeface="MiSans" pitchFamily="34" charset="-120"/>
              </a:rPr>
              <a:t>False</a:t>
            </a:r>
            <a:r>
              <a:rPr lang="en-US" sz="1600" dirty="0">
                <a:solidFill>
                  <a:srgbClr val="333333"/>
                </a:solidFill>
                <a:latin typeface="MiSans" pitchFamily="34" charset="0"/>
                <a:ea typeface="MiSans" pitchFamily="34" charset="-122"/>
                <a:cs typeface="MiSans" pitchFamily="34" charset="-120"/>
              </a:rPr>
              <a:t> (Falso). Son la base de las condiciones.</a:t>
            </a:r>
            <a:endParaRPr lang="en-US" sz="1600" dirty="0"/>
          </a:p>
        </p:txBody>
      </p:sp>
      <p:sp>
        <p:nvSpPr>
          <p:cNvPr id="12" name="Shape 10"/>
          <p:cNvSpPr/>
          <p:nvPr/>
        </p:nvSpPr>
        <p:spPr>
          <a:xfrm>
            <a:off x="457200" y="5461000"/>
            <a:ext cx="5232400" cy="711200"/>
          </a:xfrm>
          <a:custGeom>
            <a:avLst/>
            <a:gdLst/>
            <a:ahLst/>
            <a:cxnLst/>
            <a:rect l="l" t="t" r="r" b="b"/>
            <a:pathLst>
              <a:path w="5232400" h="711200">
                <a:moveTo>
                  <a:pt x="76198" y="0"/>
                </a:moveTo>
                <a:lnTo>
                  <a:pt x="5156202" y="0"/>
                </a:lnTo>
                <a:cubicBezTo>
                  <a:pt x="5198285" y="0"/>
                  <a:pt x="5232400" y="34115"/>
                  <a:pt x="5232400" y="76198"/>
                </a:cubicBezTo>
                <a:lnTo>
                  <a:pt x="5232400" y="635002"/>
                </a:lnTo>
                <a:cubicBezTo>
                  <a:pt x="5232400" y="677085"/>
                  <a:pt x="5198285" y="711200"/>
                  <a:pt x="5156202" y="711200"/>
                </a:cubicBezTo>
                <a:lnTo>
                  <a:pt x="76198" y="711200"/>
                </a:lnTo>
                <a:cubicBezTo>
                  <a:pt x="34143" y="711200"/>
                  <a:pt x="0" y="677057"/>
                  <a:pt x="0" y="635002"/>
                </a:cubicBezTo>
                <a:lnTo>
                  <a:pt x="0" y="76198"/>
                </a:lnTo>
                <a:cubicBezTo>
                  <a:pt x="0" y="34143"/>
                  <a:pt x="34143" y="0"/>
                  <a:pt x="76198" y="0"/>
                </a:cubicBezTo>
                <a:close/>
              </a:path>
            </a:pathLst>
          </a:custGeom>
          <a:solidFill>
            <a:srgbClr val="333333"/>
          </a:solidFill>
          <a:ln/>
        </p:spPr>
        <p:txBody>
          <a:bodyPr/>
          <a:lstStyle/>
          <a:p>
            <a:endParaRPr lang="es-CO"/>
          </a:p>
        </p:txBody>
      </p:sp>
      <p:sp>
        <p:nvSpPr>
          <p:cNvPr id="13" name="Text 11"/>
          <p:cNvSpPr/>
          <p:nvPr/>
        </p:nvSpPr>
        <p:spPr>
          <a:xfrm>
            <a:off x="558800" y="5562600"/>
            <a:ext cx="5118100" cy="254000"/>
          </a:xfrm>
          <a:prstGeom prst="rect">
            <a:avLst/>
          </a:prstGeom>
          <a:noFill/>
          <a:ln/>
        </p:spPr>
        <p:txBody>
          <a:bodyPr wrap="square" lIns="0" tIns="0" rIns="0" bIns="0" rtlCol="0" anchor="ctr"/>
          <a:lstStyle/>
          <a:p>
            <a:pPr>
              <a:lnSpc>
                <a:spcPct val="120000"/>
              </a:lnSpc>
            </a:pPr>
            <a:r>
              <a:rPr lang="en-US" sz="1400" dirty="0">
                <a:solidFill>
                  <a:srgbClr val="FFFFFF"/>
                </a:solidFill>
                <a:latin typeface="MiSans" pitchFamily="34" charset="0"/>
                <a:ea typeface="MiSans" pitchFamily="34" charset="-122"/>
                <a:cs typeface="MiSans" pitchFamily="34" charset="-120"/>
              </a:rPr>
              <a:t>bool(0) = False</a:t>
            </a:r>
            <a:endParaRPr lang="en-US" sz="1600" dirty="0"/>
          </a:p>
        </p:txBody>
      </p:sp>
      <p:sp>
        <p:nvSpPr>
          <p:cNvPr id="14" name="Text 12"/>
          <p:cNvSpPr/>
          <p:nvPr/>
        </p:nvSpPr>
        <p:spPr>
          <a:xfrm>
            <a:off x="558800" y="5816600"/>
            <a:ext cx="5118100" cy="254000"/>
          </a:xfrm>
          <a:prstGeom prst="rect">
            <a:avLst/>
          </a:prstGeom>
          <a:noFill/>
          <a:ln/>
        </p:spPr>
        <p:txBody>
          <a:bodyPr wrap="square" lIns="0" tIns="0" rIns="0" bIns="0" rtlCol="0" anchor="ctr"/>
          <a:lstStyle/>
          <a:p>
            <a:pPr>
              <a:lnSpc>
                <a:spcPct val="120000"/>
              </a:lnSpc>
            </a:pPr>
            <a:r>
              <a:rPr lang="en-US" sz="1400" dirty="0">
                <a:solidFill>
                  <a:srgbClr val="FFFFFF"/>
                </a:solidFill>
                <a:latin typeface="MiSans" pitchFamily="34" charset="0"/>
                <a:ea typeface="MiSans" pitchFamily="34" charset="-122"/>
                <a:cs typeface="MiSans" pitchFamily="34" charset="-120"/>
              </a:rPr>
              <a:t>bool(5) = True</a:t>
            </a:r>
            <a:endParaRPr lang="en-US" sz="1600" dirty="0"/>
          </a:p>
        </p:txBody>
      </p:sp>
      <p:pic>
        <p:nvPicPr>
          <p:cNvPr id="15" name="Image 0" descr="https://kimi-web-img.moonshot.cn/img/www.ttfont.com/69c4b0ea7eb33b6c3197a005188b369cfbfc139f"/>
          <p:cNvPicPr>
            <a:picLocks noChangeAspect="1"/>
          </p:cNvPicPr>
          <p:nvPr/>
        </p:nvPicPr>
        <p:blipFill>
          <a:blip r:embed="rId3"/>
          <a:srcRect l="4000" r="4000"/>
          <a:stretch/>
        </p:blipFill>
        <p:spPr>
          <a:xfrm>
            <a:off x="6096000" y="1047750"/>
            <a:ext cx="5842000" cy="4762500"/>
          </a:xfrm>
          <a:prstGeom prst="roundRect">
            <a:avLst>
              <a:gd name="adj" fmla="val 3200"/>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7:41-d2nf5d98bjvh7rlivsmg.png"/>
          <p:cNvPicPr>
            <a:picLocks noChangeAspect="1"/>
          </p:cNvPicPr>
          <p:nvPr/>
        </p:nvPicPr>
        <p:blipFill>
          <a:blip r:embed="rId3"/>
          <a:stretch>
            <a:fillRect/>
          </a:stretch>
        </p:blipFill>
        <p:spPr>
          <a:xfrm>
            <a:off x="4558665" y="1141095"/>
            <a:ext cx="3619500" cy="3912870"/>
          </a:xfrm>
          <a:prstGeom prst="rect">
            <a:avLst/>
          </a:prstGeom>
        </p:spPr>
      </p:pic>
      <p:sp>
        <p:nvSpPr>
          <p:cNvPr id="3" name="Shape 0"/>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1920240" y="5045710"/>
            <a:ext cx="8643620" cy="828675"/>
          </a:xfrm>
          <a:prstGeom prst="rect">
            <a:avLst/>
          </a:prstGeom>
          <a:noFill/>
          <a:ln/>
        </p:spPr>
        <p:txBody>
          <a:bodyPr wrap="square" lIns="91440" tIns="45720" rIns="91440" bIns="45720" rtlCol="0" anchor="ctr">
            <a:spAutoFit/>
          </a:bodyPr>
          <a:lstStyle/>
          <a:p>
            <a:pPr algn="ctr">
              <a:lnSpc>
                <a:spcPct val="100000"/>
              </a:lnSpc>
            </a:pPr>
            <a:r>
              <a:rPr lang="en-US" sz="5400" b="1" dirty="0">
                <a:solidFill>
                  <a:srgbClr val="000000"/>
                </a:solidFill>
                <a:latin typeface="MiSans" pitchFamily="34" charset="0"/>
                <a:ea typeface="MiSans" pitchFamily="34" charset="-122"/>
                <a:cs typeface="MiSans" pitchFamily="34" charset="-120"/>
              </a:rPr>
              <a:t>Conversiones y validación</a:t>
            </a:r>
            <a:endParaRPr lang="en-US" sz="1600" dirty="0"/>
          </a:p>
        </p:txBody>
      </p:sp>
      <p:sp>
        <p:nvSpPr>
          <p:cNvPr id="8" name="Text 5"/>
          <p:cNvSpPr/>
          <p:nvPr/>
        </p:nvSpPr>
        <p:spPr>
          <a:xfrm>
            <a:off x="3447415" y="304483"/>
            <a:ext cx="5640070" cy="1025525"/>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04</a:t>
            </a:r>
            <a:endParaRPr lang="en-US" sz="1600" dirty="0"/>
          </a:p>
        </p:txBody>
      </p:sp>
      <p:sp>
        <p:nvSpPr>
          <p:cNvPr id="9" name="Shape 6"/>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3F4F6"/>
        </a:solidFill>
        <a:effectLst/>
      </p:bgPr>
    </p:bg>
    <p:spTree>
      <p:nvGrpSpPr>
        <p:cNvPr id="1" name=""/>
        <p:cNvGrpSpPr/>
        <p:nvPr/>
      </p:nvGrpSpPr>
      <p:grpSpPr>
        <a:xfrm>
          <a:off x="0" y="0"/>
          <a:ext cx="0" cy="0"/>
          <a:chOff x="0" y="0"/>
          <a:chExt cx="0" cy="0"/>
        </a:xfrm>
      </p:grpSpPr>
      <p:sp>
        <p:nvSpPr>
          <p:cNvPr id="2" name="Text 0"/>
          <p:cNvSpPr/>
          <p:nvPr/>
        </p:nvSpPr>
        <p:spPr>
          <a:xfrm>
            <a:off x="2513806" y="1358900"/>
            <a:ext cx="7391400" cy="508000"/>
          </a:xfrm>
          <a:prstGeom prst="rect">
            <a:avLst/>
          </a:prstGeom>
          <a:noFill/>
          <a:ln/>
        </p:spPr>
        <p:txBody>
          <a:bodyPr wrap="square" lIns="0" tIns="0" rIns="0" bIns="0" rtlCol="0" anchor="ctr"/>
          <a:lstStyle/>
          <a:p>
            <a:pPr>
              <a:lnSpc>
                <a:spcPct val="90000"/>
              </a:lnSpc>
            </a:pPr>
            <a:r>
              <a:rPr lang="en-US" sz="3600" b="1" dirty="0">
                <a:solidFill>
                  <a:srgbClr val="00AEEF"/>
                </a:solidFill>
                <a:latin typeface="Noto Sans SC" pitchFamily="34" charset="0"/>
                <a:ea typeface="Noto Sans SC" pitchFamily="34" charset="-122"/>
                <a:cs typeface="Noto Sans SC" pitchFamily="34" charset="-120"/>
              </a:rPr>
              <a:t>Conversión entre Tipos de Datos</a:t>
            </a:r>
            <a:endParaRPr lang="en-US" sz="1600" dirty="0"/>
          </a:p>
        </p:txBody>
      </p:sp>
      <p:sp>
        <p:nvSpPr>
          <p:cNvPr id="3" name="Text 1"/>
          <p:cNvSpPr/>
          <p:nvPr/>
        </p:nvSpPr>
        <p:spPr>
          <a:xfrm>
            <a:off x="1168400" y="2171700"/>
            <a:ext cx="9855200" cy="609600"/>
          </a:xfrm>
          <a:prstGeom prst="rect">
            <a:avLst/>
          </a:prstGeom>
          <a:noFill/>
          <a:ln/>
        </p:spPr>
        <p:txBody>
          <a:bodyPr wrap="square" lIns="0" tIns="0" rIns="0" bIns="0" rtlCol="0" anchor="ctr"/>
          <a:lstStyle/>
          <a:p>
            <a:pPr algn="ctr">
              <a:lnSpc>
                <a:spcPct val="130000"/>
              </a:lnSpc>
            </a:pPr>
            <a:r>
              <a:rPr lang="en-US" sz="1600" dirty="0">
                <a:solidFill>
                  <a:srgbClr val="333333"/>
                </a:solidFill>
                <a:latin typeface="MiSans" pitchFamily="34" charset="0"/>
                <a:ea typeface="MiSans" pitchFamily="34" charset="-122"/>
                <a:cs typeface="MiSans" pitchFamily="34" charset="-120"/>
              </a:rPr>
              <a:t>Es posible transformar un tipo de dato en otro usando funciones como </a:t>
            </a:r>
            <a:r>
              <a:rPr lang="en-US" sz="1600" dirty="0">
                <a:solidFill>
                  <a:srgbClr val="333333"/>
                </a:solidFill>
                <a:highlight>
                  <a:srgbClr val="E5E7EB">
                    <a:alpha val="100000"/>
                  </a:srgbClr>
                </a:highlight>
                <a:latin typeface="MiSans" pitchFamily="34" charset="0"/>
                <a:ea typeface="MiSans" pitchFamily="34" charset="-122"/>
                <a:cs typeface="MiSans" pitchFamily="34" charset="-120"/>
              </a:rPr>
              <a:t>int() </a:t>
            </a:r>
            <a:r>
              <a:rPr lang="en-US" sz="1600" dirty="0">
                <a:solidFill>
                  <a:srgbClr val="333333"/>
                </a:solidFill>
                <a:latin typeface="MiSans" pitchFamily="34" charset="0"/>
                <a:ea typeface="MiSans" pitchFamily="34" charset="-122"/>
                <a:cs typeface="MiSans" pitchFamily="34" charset="-120"/>
              </a:rPr>
              <a:t>, </a:t>
            </a:r>
            <a:r>
              <a:rPr lang="en-US" sz="1600" dirty="0">
                <a:solidFill>
                  <a:srgbClr val="333333"/>
                </a:solidFill>
                <a:highlight>
                  <a:srgbClr val="E5E7EB">
                    <a:alpha val="100000"/>
                  </a:srgbClr>
                </a:highlight>
                <a:latin typeface="MiSans" pitchFamily="34" charset="0"/>
                <a:ea typeface="MiSans" pitchFamily="34" charset="-122"/>
                <a:cs typeface="MiSans" pitchFamily="34" charset="-120"/>
              </a:rPr>
              <a:t>float() </a:t>
            </a:r>
            <a:r>
              <a:rPr lang="en-US" sz="1600" dirty="0">
                <a:solidFill>
                  <a:srgbClr val="333333"/>
                </a:solidFill>
                <a:latin typeface="MiSans" pitchFamily="34" charset="0"/>
                <a:ea typeface="MiSans" pitchFamily="34" charset="-122"/>
                <a:cs typeface="MiSans" pitchFamily="34" charset="-120"/>
              </a:rPr>
              <a:t>, </a:t>
            </a:r>
            <a:r>
              <a:rPr lang="en-US" sz="1600" dirty="0">
                <a:solidFill>
                  <a:srgbClr val="333333"/>
                </a:solidFill>
                <a:highlight>
                  <a:srgbClr val="E5E7EB">
                    <a:alpha val="100000"/>
                  </a:srgbClr>
                </a:highlight>
                <a:latin typeface="MiSans" pitchFamily="34" charset="0"/>
                <a:ea typeface="MiSans" pitchFamily="34" charset="-122"/>
                <a:cs typeface="MiSans" pitchFamily="34" charset="-120"/>
              </a:rPr>
              <a:t>str() </a:t>
            </a:r>
            <a:r>
              <a:rPr lang="en-US" sz="1600" dirty="0">
                <a:solidFill>
                  <a:srgbClr val="333333"/>
                </a:solidFill>
                <a:latin typeface="MiSans" pitchFamily="34" charset="0"/>
                <a:ea typeface="MiSans" pitchFamily="34" charset="-122"/>
                <a:cs typeface="MiSans" pitchFamily="34" charset="-120"/>
              </a:rPr>
              <a:t>y </a:t>
            </a:r>
            <a:r>
              <a:rPr lang="en-US" sz="1600" dirty="0">
                <a:solidFill>
                  <a:srgbClr val="333333"/>
                </a:solidFill>
                <a:highlight>
                  <a:srgbClr val="E5E7EB">
                    <a:alpha val="100000"/>
                  </a:srgbClr>
                </a:highlight>
                <a:latin typeface="MiSans" pitchFamily="34" charset="0"/>
                <a:ea typeface="MiSans" pitchFamily="34" charset="-122"/>
                <a:cs typeface="MiSans" pitchFamily="34" charset="-120"/>
              </a:rPr>
              <a:t>bool() </a:t>
            </a:r>
            <a:r>
              <a:rPr lang="en-US" sz="1600" dirty="0">
                <a:solidFill>
                  <a:srgbClr val="333333"/>
                </a:solidFill>
                <a:latin typeface="MiSans" pitchFamily="34" charset="0"/>
                <a:ea typeface="MiSans" pitchFamily="34" charset="-122"/>
                <a:cs typeface="MiSans" pitchFamily="34" charset="-120"/>
              </a:rPr>
              <a:t>.</a:t>
            </a:r>
            <a:endParaRPr lang="en-US" sz="1600" dirty="0"/>
          </a:p>
        </p:txBody>
      </p:sp>
      <p:sp>
        <p:nvSpPr>
          <p:cNvPr id="4" name="Shape 2"/>
          <p:cNvSpPr/>
          <p:nvPr/>
        </p:nvSpPr>
        <p:spPr>
          <a:xfrm>
            <a:off x="254000" y="3187700"/>
            <a:ext cx="2768600" cy="1549400"/>
          </a:xfrm>
          <a:custGeom>
            <a:avLst/>
            <a:gdLst/>
            <a:ahLst/>
            <a:cxnLst/>
            <a:rect l="l" t="t" r="r" b="b"/>
            <a:pathLst>
              <a:path w="2768600" h="1549400">
                <a:moveTo>
                  <a:pt x="101594" y="0"/>
                </a:moveTo>
                <a:lnTo>
                  <a:pt x="2667006" y="0"/>
                </a:lnTo>
                <a:cubicBezTo>
                  <a:pt x="2723115" y="0"/>
                  <a:pt x="2768600" y="45485"/>
                  <a:pt x="2768600" y="101594"/>
                </a:cubicBezTo>
                <a:lnTo>
                  <a:pt x="2768600" y="1447806"/>
                </a:lnTo>
                <a:cubicBezTo>
                  <a:pt x="2768600" y="1503915"/>
                  <a:pt x="2723115" y="1549400"/>
                  <a:pt x="2667006" y="1549400"/>
                </a:cubicBezTo>
                <a:lnTo>
                  <a:pt x="101594" y="1549400"/>
                </a:lnTo>
                <a:cubicBezTo>
                  <a:pt x="45485" y="1549400"/>
                  <a:pt x="0" y="1503915"/>
                  <a:pt x="0" y="1447806"/>
                </a:cubicBezTo>
                <a:lnTo>
                  <a:pt x="0" y="101594"/>
                </a:lnTo>
                <a:cubicBezTo>
                  <a:pt x="0" y="45485"/>
                  <a:pt x="45485" y="0"/>
                  <a:pt x="101594" y="0"/>
                </a:cubicBezTo>
                <a:close/>
              </a:path>
            </a:pathLst>
          </a:custGeom>
          <a:solidFill>
            <a:srgbClr val="4080FF">
              <a:alpha val="10196"/>
            </a:srgbClr>
          </a:solidFill>
          <a:ln/>
        </p:spPr>
        <p:txBody>
          <a:bodyPr/>
          <a:lstStyle/>
          <a:p>
            <a:endParaRPr lang="es-CO"/>
          </a:p>
        </p:txBody>
      </p:sp>
      <p:sp>
        <p:nvSpPr>
          <p:cNvPr id="5" name="Shape 3"/>
          <p:cNvSpPr/>
          <p:nvPr/>
        </p:nvSpPr>
        <p:spPr>
          <a:xfrm>
            <a:off x="1427163" y="3340100"/>
            <a:ext cx="428625" cy="381000"/>
          </a:xfrm>
          <a:custGeom>
            <a:avLst/>
            <a:gdLst/>
            <a:ahLst/>
            <a:cxnLst/>
            <a:rect l="l" t="t" r="r" b="b"/>
            <a:pathLst>
              <a:path w="428625" h="381000">
                <a:moveTo>
                  <a:pt x="30510" y="-18529"/>
                </a:moveTo>
                <a:cubicBezTo>
                  <a:pt x="23515" y="-25524"/>
                  <a:pt x="12204" y="-25524"/>
                  <a:pt x="5283" y="-18529"/>
                </a:cubicBezTo>
                <a:cubicBezTo>
                  <a:pt x="-1637" y="-11534"/>
                  <a:pt x="-1712" y="-223"/>
                  <a:pt x="5209" y="6772"/>
                </a:cubicBezTo>
                <a:lnTo>
                  <a:pt x="398115" y="399678"/>
                </a:lnTo>
                <a:cubicBezTo>
                  <a:pt x="405110" y="406673"/>
                  <a:pt x="416421" y="406673"/>
                  <a:pt x="423342" y="399678"/>
                </a:cubicBezTo>
                <a:cubicBezTo>
                  <a:pt x="430262" y="392683"/>
                  <a:pt x="430337" y="381372"/>
                  <a:pt x="423342" y="374452"/>
                </a:cubicBezTo>
                <a:lnTo>
                  <a:pt x="240134" y="191170"/>
                </a:lnTo>
                <a:lnTo>
                  <a:pt x="273993" y="71438"/>
                </a:lnTo>
                <a:lnTo>
                  <a:pt x="350490" y="71438"/>
                </a:lnTo>
                <a:lnTo>
                  <a:pt x="346025" y="89446"/>
                </a:lnTo>
                <a:cubicBezTo>
                  <a:pt x="342826" y="102171"/>
                  <a:pt x="350565" y="115119"/>
                  <a:pt x="363364" y="118318"/>
                </a:cubicBezTo>
                <a:cubicBezTo>
                  <a:pt x="376163" y="121518"/>
                  <a:pt x="389037" y="113779"/>
                  <a:pt x="392237" y="100980"/>
                </a:cubicBezTo>
                <a:lnTo>
                  <a:pt x="400422" y="68163"/>
                </a:lnTo>
                <a:cubicBezTo>
                  <a:pt x="406003" y="45616"/>
                  <a:pt x="388962" y="23812"/>
                  <a:pt x="365745" y="23812"/>
                </a:cubicBezTo>
                <a:lnTo>
                  <a:pt x="128364" y="23812"/>
                </a:lnTo>
                <a:cubicBezTo>
                  <a:pt x="113630" y="23812"/>
                  <a:pt x="100608" y="32817"/>
                  <a:pt x="95250" y="46211"/>
                </a:cubicBezTo>
                <a:lnTo>
                  <a:pt x="30510" y="-18529"/>
                </a:lnTo>
                <a:close/>
                <a:moveTo>
                  <a:pt x="134243" y="85204"/>
                </a:moveTo>
                <a:lnTo>
                  <a:pt x="137666" y="71438"/>
                </a:lnTo>
                <a:lnTo>
                  <a:pt x="224507" y="71438"/>
                </a:lnTo>
                <a:lnTo>
                  <a:pt x="201588" y="152549"/>
                </a:lnTo>
                <a:lnTo>
                  <a:pt x="134243" y="85204"/>
                </a:lnTo>
                <a:close/>
                <a:moveTo>
                  <a:pt x="179338" y="231279"/>
                </a:moveTo>
                <a:lnTo>
                  <a:pt x="157237" y="309563"/>
                </a:lnTo>
                <a:lnTo>
                  <a:pt x="119063" y="309563"/>
                </a:lnTo>
                <a:cubicBezTo>
                  <a:pt x="105891" y="309563"/>
                  <a:pt x="95250" y="320204"/>
                  <a:pt x="95250" y="333375"/>
                </a:cubicBezTo>
                <a:cubicBezTo>
                  <a:pt x="95250" y="346546"/>
                  <a:pt x="105891" y="357188"/>
                  <a:pt x="119063" y="357188"/>
                </a:cubicBezTo>
                <a:lnTo>
                  <a:pt x="238125" y="357188"/>
                </a:lnTo>
                <a:cubicBezTo>
                  <a:pt x="251296" y="357188"/>
                  <a:pt x="261938" y="346546"/>
                  <a:pt x="261938" y="333375"/>
                </a:cubicBezTo>
                <a:cubicBezTo>
                  <a:pt x="261938" y="320204"/>
                  <a:pt x="251296" y="309563"/>
                  <a:pt x="238125" y="309563"/>
                </a:cubicBezTo>
                <a:lnTo>
                  <a:pt x="206722" y="309563"/>
                </a:lnTo>
                <a:lnTo>
                  <a:pt x="217959" y="269900"/>
                </a:lnTo>
                <a:lnTo>
                  <a:pt x="179338" y="231279"/>
                </a:lnTo>
                <a:close/>
              </a:path>
            </a:pathLst>
          </a:custGeom>
          <a:solidFill>
            <a:srgbClr val="4080FF"/>
          </a:solidFill>
          <a:ln/>
        </p:spPr>
        <p:txBody>
          <a:bodyPr/>
          <a:lstStyle/>
          <a:p>
            <a:endParaRPr lang="es-CO"/>
          </a:p>
        </p:txBody>
      </p:sp>
      <p:sp>
        <p:nvSpPr>
          <p:cNvPr id="6" name="Text 4"/>
          <p:cNvSpPr/>
          <p:nvPr/>
        </p:nvSpPr>
        <p:spPr>
          <a:xfrm>
            <a:off x="943967" y="3822700"/>
            <a:ext cx="1384300" cy="304800"/>
          </a:xfrm>
          <a:prstGeom prst="rect">
            <a:avLst/>
          </a:prstGeom>
          <a:noFill/>
          <a:ln/>
        </p:spPr>
        <p:txBody>
          <a:bodyPr wrap="square" lIns="0" tIns="0" rIns="0" bIns="0" rtlCol="0" anchor="ctr"/>
          <a:lstStyle/>
          <a:p>
            <a:pPr algn="ctr">
              <a:lnSpc>
                <a:spcPct val="130000"/>
              </a:lnSpc>
            </a:pPr>
            <a:r>
              <a:rPr lang="en-US" sz="1600" b="1" dirty="0">
                <a:solidFill>
                  <a:srgbClr val="333333"/>
                </a:solidFill>
                <a:latin typeface="MiSans" pitchFamily="34" charset="0"/>
                <a:ea typeface="MiSans" pitchFamily="34" charset="-122"/>
                <a:cs typeface="MiSans" pitchFamily="34" charset="-120"/>
              </a:rPr>
              <a:t>A Entero (int)</a:t>
            </a:r>
            <a:endParaRPr lang="en-US" sz="1600" dirty="0"/>
          </a:p>
        </p:txBody>
      </p:sp>
      <p:sp>
        <p:nvSpPr>
          <p:cNvPr id="7" name="Text 5"/>
          <p:cNvSpPr/>
          <p:nvPr/>
        </p:nvSpPr>
        <p:spPr>
          <a:xfrm>
            <a:off x="516334" y="4178300"/>
            <a:ext cx="2247900" cy="203200"/>
          </a:xfrm>
          <a:prstGeom prst="rect">
            <a:avLst/>
          </a:prstGeom>
          <a:noFill/>
          <a:ln/>
        </p:spPr>
        <p:txBody>
          <a:bodyPr wrap="square" lIns="0" tIns="0" rIns="0" bIns="0" rtlCol="0" anchor="ctr"/>
          <a:lstStyle/>
          <a:p>
            <a:pPr algn="ctr">
              <a:lnSpc>
                <a:spcPct val="110000"/>
              </a:lnSpc>
            </a:pPr>
            <a:r>
              <a:rPr lang="en-US" sz="1200" dirty="0">
                <a:solidFill>
                  <a:srgbClr val="333333"/>
                </a:solidFill>
                <a:latin typeface="MiSans" pitchFamily="34" charset="0"/>
                <a:ea typeface="MiSans" pitchFamily="34" charset="-122"/>
                <a:cs typeface="MiSans" pitchFamily="34" charset="-120"/>
              </a:rPr>
              <a:t>int('42') convierte texto a entero.</a:t>
            </a:r>
            <a:endParaRPr lang="en-US" sz="1600" dirty="0"/>
          </a:p>
        </p:txBody>
      </p:sp>
      <p:sp>
        <p:nvSpPr>
          <p:cNvPr id="8" name="Shape 6"/>
          <p:cNvSpPr/>
          <p:nvPr/>
        </p:nvSpPr>
        <p:spPr>
          <a:xfrm>
            <a:off x="3225800" y="3187700"/>
            <a:ext cx="2768600" cy="1549400"/>
          </a:xfrm>
          <a:custGeom>
            <a:avLst/>
            <a:gdLst/>
            <a:ahLst/>
            <a:cxnLst/>
            <a:rect l="l" t="t" r="r" b="b"/>
            <a:pathLst>
              <a:path w="2768600" h="1549400">
                <a:moveTo>
                  <a:pt x="101594" y="0"/>
                </a:moveTo>
                <a:lnTo>
                  <a:pt x="2667006" y="0"/>
                </a:lnTo>
                <a:cubicBezTo>
                  <a:pt x="2723115" y="0"/>
                  <a:pt x="2768600" y="45485"/>
                  <a:pt x="2768600" y="101594"/>
                </a:cubicBezTo>
                <a:lnTo>
                  <a:pt x="2768600" y="1447806"/>
                </a:lnTo>
                <a:cubicBezTo>
                  <a:pt x="2768600" y="1503915"/>
                  <a:pt x="2723115" y="1549400"/>
                  <a:pt x="2667006" y="1549400"/>
                </a:cubicBezTo>
                <a:lnTo>
                  <a:pt x="101594" y="1549400"/>
                </a:lnTo>
                <a:cubicBezTo>
                  <a:pt x="45485" y="1549400"/>
                  <a:pt x="0" y="1503915"/>
                  <a:pt x="0" y="1447806"/>
                </a:cubicBezTo>
                <a:lnTo>
                  <a:pt x="0" y="101594"/>
                </a:lnTo>
                <a:cubicBezTo>
                  <a:pt x="0" y="45485"/>
                  <a:pt x="45485" y="0"/>
                  <a:pt x="101594" y="0"/>
                </a:cubicBezTo>
                <a:close/>
              </a:path>
            </a:pathLst>
          </a:custGeom>
          <a:solidFill>
            <a:srgbClr val="FFC200">
              <a:alpha val="10196"/>
            </a:srgbClr>
          </a:solidFill>
          <a:ln/>
        </p:spPr>
        <p:txBody>
          <a:bodyPr/>
          <a:lstStyle/>
          <a:p>
            <a:endParaRPr lang="es-CO"/>
          </a:p>
        </p:txBody>
      </p:sp>
      <p:sp>
        <p:nvSpPr>
          <p:cNvPr id="9" name="Shape 7"/>
          <p:cNvSpPr/>
          <p:nvPr/>
        </p:nvSpPr>
        <p:spPr>
          <a:xfrm>
            <a:off x="4422775" y="3340100"/>
            <a:ext cx="381000" cy="381000"/>
          </a:xfrm>
          <a:custGeom>
            <a:avLst/>
            <a:gdLst/>
            <a:ahLst/>
            <a:cxnLst/>
            <a:rect l="l" t="t" r="r" b="b"/>
            <a:pathLst>
              <a:path w="381000" h="381000">
                <a:moveTo>
                  <a:pt x="305544" y="92348"/>
                </a:moveTo>
                <a:cubicBezTo>
                  <a:pt x="320948" y="103956"/>
                  <a:pt x="339775" y="115193"/>
                  <a:pt x="360759" y="118021"/>
                </a:cubicBezTo>
                <a:cubicBezTo>
                  <a:pt x="370508" y="119360"/>
                  <a:pt x="379512" y="112440"/>
                  <a:pt x="380851" y="102691"/>
                </a:cubicBezTo>
                <a:cubicBezTo>
                  <a:pt x="382191" y="92943"/>
                  <a:pt x="375270" y="83939"/>
                  <a:pt x="365522" y="82600"/>
                </a:cubicBezTo>
                <a:cubicBezTo>
                  <a:pt x="353690" y="81037"/>
                  <a:pt x="340816" y="74191"/>
                  <a:pt x="327050" y="63847"/>
                </a:cubicBezTo>
                <a:cubicBezTo>
                  <a:pt x="298475" y="42267"/>
                  <a:pt x="259705" y="42267"/>
                  <a:pt x="231056" y="63847"/>
                </a:cubicBezTo>
                <a:cubicBezTo>
                  <a:pt x="213196" y="77316"/>
                  <a:pt x="200769" y="83418"/>
                  <a:pt x="190500" y="83418"/>
                </a:cubicBezTo>
                <a:cubicBezTo>
                  <a:pt x="180231" y="83418"/>
                  <a:pt x="167804" y="77316"/>
                  <a:pt x="149944" y="63847"/>
                </a:cubicBezTo>
                <a:cubicBezTo>
                  <a:pt x="121369" y="42267"/>
                  <a:pt x="82600" y="42267"/>
                  <a:pt x="53950" y="63847"/>
                </a:cubicBezTo>
                <a:cubicBezTo>
                  <a:pt x="40184" y="74191"/>
                  <a:pt x="27310" y="81037"/>
                  <a:pt x="15478" y="82600"/>
                </a:cubicBezTo>
                <a:cubicBezTo>
                  <a:pt x="5730" y="83939"/>
                  <a:pt x="-1191" y="92869"/>
                  <a:pt x="149" y="102691"/>
                </a:cubicBezTo>
                <a:cubicBezTo>
                  <a:pt x="1488" y="112514"/>
                  <a:pt x="10418" y="119360"/>
                  <a:pt x="20241" y="118021"/>
                </a:cubicBezTo>
                <a:cubicBezTo>
                  <a:pt x="41225" y="115193"/>
                  <a:pt x="60127" y="103956"/>
                  <a:pt x="75456" y="92348"/>
                </a:cubicBezTo>
                <a:cubicBezTo>
                  <a:pt x="91306" y="80367"/>
                  <a:pt x="112588" y="80367"/>
                  <a:pt x="128439" y="92348"/>
                </a:cubicBezTo>
                <a:cubicBezTo>
                  <a:pt x="146447" y="105966"/>
                  <a:pt x="167357" y="119063"/>
                  <a:pt x="190500" y="119063"/>
                </a:cubicBezTo>
                <a:cubicBezTo>
                  <a:pt x="213643" y="119063"/>
                  <a:pt x="234479" y="105891"/>
                  <a:pt x="252561" y="92348"/>
                </a:cubicBezTo>
                <a:cubicBezTo>
                  <a:pt x="268412" y="80367"/>
                  <a:pt x="289694" y="80367"/>
                  <a:pt x="305544" y="92348"/>
                </a:cubicBezTo>
                <a:close/>
                <a:moveTo>
                  <a:pt x="305544" y="199504"/>
                </a:moveTo>
                <a:cubicBezTo>
                  <a:pt x="320948" y="211113"/>
                  <a:pt x="339775" y="222349"/>
                  <a:pt x="360759" y="225177"/>
                </a:cubicBezTo>
                <a:cubicBezTo>
                  <a:pt x="370508" y="226516"/>
                  <a:pt x="379512" y="219596"/>
                  <a:pt x="380851" y="209848"/>
                </a:cubicBezTo>
                <a:cubicBezTo>
                  <a:pt x="382191" y="200099"/>
                  <a:pt x="375270" y="191095"/>
                  <a:pt x="365522" y="189756"/>
                </a:cubicBezTo>
                <a:cubicBezTo>
                  <a:pt x="353690" y="188193"/>
                  <a:pt x="340816" y="181347"/>
                  <a:pt x="327050" y="171004"/>
                </a:cubicBezTo>
                <a:cubicBezTo>
                  <a:pt x="298475" y="149423"/>
                  <a:pt x="259705" y="149423"/>
                  <a:pt x="231056" y="171004"/>
                </a:cubicBezTo>
                <a:cubicBezTo>
                  <a:pt x="213196" y="184472"/>
                  <a:pt x="200769" y="190574"/>
                  <a:pt x="190500" y="190574"/>
                </a:cubicBezTo>
                <a:cubicBezTo>
                  <a:pt x="180231" y="190574"/>
                  <a:pt x="167804" y="184472"/>
                  <a:pt x="149944" y="171004"/>
                </a:cubicBezTo>
                <a:cubicBezTo>
                  <a:pt x="121369" y="149423"/>
                  <a:pt x="82600" y="149423"/>
                  <a:pt x="53950" y="171004"/>
                </a:cubicBezTo>
                <a:cubicBezTo>
                  <a:pt x="40184" y="181347"/>
                  <a:pt x="27310" y="188193"/>
                  <a:pt x="15478" y="189756"/>
                </a:cubicBezTo>
                <a:cubicBezTo>
                  <a:pt x="5730" y="191021"/>
                  <a:pt x="-1191" y="200025"/>
                  <a:pt x="149" y="209848"/>
                </a:cubicBezTo>
                <a:cubicBezTo>
                  <a:pt x="1488" y="219670"/>
                  <a:pt x="10418" y="226516"/>
                  <a:pt x="20241" y="225177"/>
                </a:cubicBezTo>
                <a:cubicBezTo>
                  <a:pt x="41225" y="222349"/>
                  <a:pt x="60127" y="211113"/>
                  <a:pt x="75456" y="199504"/>
                </a:cubicBezTo>
                <a:cubicBezTo>
                  <a:pt x="91306" y="187523"/>
                  <a:pt x="112588" y="187523"/>
                  <a:pt x="128439" y="199504"/>
                </a:cubicBezTo>
                <a:cubicBezTo>
                  <a:pt x="146447" y="213122"/>
                  <a:pt x="167357" y="226219"/>
                  <a:pt x="190500" y="226219"/>
                </a:cubicBezTo>
                <a:cubicBezTo>
                  <a:pt x="213643" y="226219"/>
                  <a:pt x="234479" y="213047"/>
                  <a:pt x="252561" y="199504"/>
                </a:cubicBezTo>
                <a:cubicBezTo>
                  <a:pt x="268412" y="187523"/>
                  <a:pt x="289694" y="187523"/>
                  <a:pt x="305544" y="199504"/>
                </a:cubicBezTo>
                <a:close/>
                <a:moveTo>
                  <a:pt x="252561" y="306660"/>
                </a:moveTo>
                <a:cubicBezTo>
                  <a:pt x="268412" y="294680"/>
                  <a:pt x="289694" y="294680"/>
                  <a:pt x="305544" y="306660"/>
                </a:cubicBezTo>
                <a:cubicBezTo>
                  <a:pt x="320948" y="318269"/>
                  <a:pt x="339775" y="329505"/>
                  <a:pt x="360759" y="332333"/>
                </a:cubicBezTo>
                <a:cubicBezTo>
                  <a:pt x="370508" y="333673"/>
                  <a:pt x="379512" y="326752"/>
                  <a:pt x="380851" y="317004"/>
                </a:cubicBezTo>
                <a:cubicBezTo>
                  <a:pt x="382191" y="307256"/>
                  <a:pt x="375270" y="298252"/>
                  <a:pt x="365522" y="296912"/>
                </a:cubicBezTo>
                <a:cubicBezTo>
                  <a:pt x="353690" y="295349"/>
                  <a:pt x="340816" y="288503"/>
                  <a:pt x="327050" y="278160"/>
                </a:cubicBezTo>
                <a:cubicBezTo>
                  <a:pt x="298475" y="256580"/>
                  <a:pt x="259705" y="256580"/>
                  <a:pt x="231056" y="278160"/>
                </a:cubicBezTo>
                <a:cubicBezTo>
                  <a:pt x="213196" y="291629"/>
                  <a:pt x="200769" y="297731"/>
                  <a:pt x="190500" y="297731"/>
                </a:cubicBezTo>
                <a:cubicBezTo>
                  <a:pt x="180231" y="297731"/>
                  <a:pt x="167804" y="291629"/>
                  <a:pt x="149944" y="278160"/>
                </a:cubicBezTo>
                <a:cubicBezTo>
                  <a:pt x="121369" y="256580"/>
                  <a:pt x="82600" y="256580"/>
                  <a:pt x="53950" y="278160"/>
                </a:cubicBezTo>
                <a:cubicBezTo>
                  <a:pt x="40184" y="288503"/>
                  <a:pt x="27310" y="295349"/>
                  <a:pt x="15478" y="296912"/>
                </a:cubicBezTo>
                <a:cubicBezTo>
                  <a:pt x="5730" y="298252"/>
                  <a:pt x="-1191" y="307181"/>
                  <a:pt x="149" y="317004"/>
                </a:cubicBezTo>
                <a:cubicBezTo>
                  <a:pt x="1488" y="326827"/>
                  <a:pt x="10418" y="333673"/>
                  <a:pt x="20241" y="332333"/>
                </a:cubicBezTo>
                <a:cubicBezTo>
                  <a:pt x="41225" y="329505"/>
                  <a:pt x="60127" y="318269"/>
                  <a:pt x="75456" y="306660"/>
                </a:cubicBezTo>
                <a:cubicBezTo>
                  <a:pt x="91306" y="294680"/>
                  <a:pt x="112588" y="294680"/>
                  <a:pt x="128439" y="306660"/>
                </a:cubicBezTo>
                <a:cubicBezTo>
                  <a:pt x="146447" y="320278"/>
                  <a:pt x="167357" y="333375"/>
                  <a:pt x="190500" y="333375"/>
                </a:cubicBezTo>
                <a:cubicBezTo>
                  <a:pt x="213643" y="333375"/>
                  <a:pt x="234479" y="320204"/>
                  <a:pt x="252561" y="306660"/>
                </a:cubicBezTo>
                <a:close/>
              </a:path>
            </a:pathLst>
          </a:custGeom>
          <a:solidFill>
            <a:srgbClr val="FFC200"/>
          </a:solidFill>
          <a:ln/>
        </p:spPr>
        <p:txBody>
          <a:bodyPr/>
          <a:lstStyle/>
          <a:p>
            <a:endParaRPr lang="es-CO"/>
          </a:p>
        </p:txBody>
      </p:sp>
      <p:sp>
        <p:nvSpPr>
          <p:cNvPr id="10" name="Text 8"/>
          <p:cNvSpPr/>
          <p:nvPr/>
        </p:nvSpPr>
        <p:spPr>
          <a:xfrm>
            <a:off x="3757613" y="3822700"/>
            <a:ext cx="1701800" cy="304800"/>
          </a:xfrm>
          <a:prstGeom prst="rect">
            <a:avLst/>
          </a:prstGeom>
          <a:noFill/>
          <a:ln/>
        </p:spPr>
        <p:txBody>
          <a:bodyPr wrap="square" lIns="0" tIns="0" rIns="0" bIns="0" rtlCol="0" anchor="ctr"/>
          <a:lstStyle/>
          <a:p>
            <a:pPr algn="ctr">
              <a:lnSpc>
                <a:spcPct val="130000"/>
              </a:lnSpc>
            </a:pPr>
            <a:r>
              <a:rPr lang="en-US" sz="1600" b="1" dirty="0">
                <a:solidFill>
                  <a:srgbClr val="333333"/>
                </a:solidFill>
                <a:latin typeface="MiSans" pitchFamily="34" charset="0"/>
                <a:ea typeface="MiSans" pitchFamily="34" charset="-122"/>
                <a:cs typeface="MiSans" pitchFamily="34" charset="-120"/>
              </a:rPr>
              <a:t>A Decimal (float)</a:t>
            </a:r>
            <a:endParaRPr lang="en-US" sz="1600" dirty="0"/>
          </a:p>
        </p:txBody>
      </p:sp>
      <p:sp>
        <p:nvSpPr>
          <p:cNvPr id="11" name="Text 9"/>
          <p:cNvSpPr/>
          <p:nvPr/>
        </p:nvSpPr>
        <p:spPr>
          <a:xfrm>
            <a:off x="3356967" y="4178300"/>
            <a:ext cx="2501900" cy="203200"/>
          </a:xfrm>
          <a:prstGeom prst="rect">
            <a:avLst/>
          </a:prstGeom>
          <a:noFill/>
          <a:ln/>
        </p:spPr>
        <p:txBody>
          <a:bodyPr wrap="square" lIns="0" tIns="0" rIns="0" bIns="0" rtlCol="0" anchor="ctr"/>
          <a:lstStyle/>
          <a:p>
            <a:pPr algn="ctr">
              <a:lnSpc>
                <a:spcPct val="110000"/>
              </a:lnSpc>
            </a:pPr>
            <a:r>
              <a:rPr lang="en-US" sz="1200" dirty="0">
                <a:solidFill>
                  <a:srgbClr val="333333"/>
                </a:solidFill>
                <a:latin typeface="MiSans" pitchFamily="34" charset="0"/>
                <a:ea typeface="MiSans" pitchFamily="34" charset="-122"/>
                <a:cs typeface="MiSans" pitchFamily="34" charset="-120"/>
              </a:rPr>
              <a:t>float('3.5') convierte texto a decimal.</a:t>
            </a:r>
            <a:endParaRPr lang="en-US" sz="1600" dirty="0"/>
          </a:p>
        </p:txBody>
      </p:sp>
      <p:sp>
        <p:nvSpPr>
          <p:cNvPr id="12" name="Shape 10"/>
          <p:cNvSpPr/>
          <p:nvPr/>
        </p:nvSpPr>
        <p:spPr>
          <a:xfrm>
            <a:off x="6197600" y="3187700"/>
            <a:ext cx="2768600" cy="1549400"/>
          </a:xfrm>
          <a:custGeom>
            <a:avLst/>
            <a:gdLst/>
            <a:ahLst/>
            <a:cxnLst/>
            <a:rect l="l" t="t" r="r" b="b"/>
            <a:pathLst>
              <a:path w="2768600" h="1549400">
                <a:moveTo>
                  <a:pt x="101594" y="0"/>
                </a:moveTo>
                <a:lnTo>
                  <a:pt x="2667006" y="0"/>
                </a:lnTo>
                <a:cubicBezTo>
                  <a:pt x="2723115" y="0"/>
                  <a:pt x="2768600" y="45485"/>
                  <a:pt x="2768600" y="101594"/>
                </a:cubicBezTo>
                <a:lnTo>
                  <a:pt x="2768600" y="1447806"/>
                </a:lnTo>
                <a:cubicBezTo>
                  <a:pt x="2768600" y="1503915"/>
                  <a:pt x="2723115" y="1549400"/>
                  <a:pt x="2667006" y="1549400"/>
                </a:cubicBezTo>
                <a:lnTo>
                  <a:pt x="101594" y="1549400"/>
                </a:lnTo>
                <a:cubicBezTo>
                  <a:pt x="45485" y="1549400"/>
                  <a:pt x="0" y="1503915"/>
                  <a:pt x="0" y="1447806"/>
                </a:cubicBezTo>
                <a:lnTo>
                  <a:pt x="0" y="101594"/>
                </a:lnTo>
                <a:cubicBezTo>
                  <a:pt x="0" y="45485"/>
                  <a:pt x="45485" y="0"/>
                  <a:pt x="101594" y="0"/>
                </a:cubicBezTo>
                <a:close/>
              </a:path>
            </a:pathLst>
          </a:custGeom>
          <a:solidFill>
            <a:srgbClr val="FF5E5E">
              <a:alpha val="10196"/>
            </a:srgbClr>
          </a:solidFill>
          <a:ln/>
        </p:spPr>
        <p:txBody>
          <a:bodyPr/>
          <a:lstStyle/>
          <a:p>
            <a:endParaRPr lang="es-CO"/>
          </a:p>
        </p:txBody>
      </p:sp>
      <p:sp>
        <p:nvSpPr>
          <p:cNvPr id="13" name="Shape 11"/>
          <p:cNvSpPr/>
          <p:nvPr/>
        </p:nvSpPr>
        <p:spPr>
          <a:xfrm>
            <a:off x="7394575" y="3340100"/>
            <a:ext cx="381000" cy="381000"/>
          </a:xfrm>
          <a:custGeom>
            <a:avLst/>
            <a:gdLst/>
            <a:ahLst/>
            <a:cxnLst/>
            <a:rect l="l" t="t" r="r" b="b"/>
            <a:pathLst>
              <a:path w="381000" h="381000">
                <a:moveTo>
                  <a:pt x="212154" y="37728"/>
                </a:moveTo>
                <a:cubicBezTo>
                  <a:pt x="208285" y="29245"/>
                  <a:pt x="199802" y="23812"/>
                  <a:pt x="190500" y="23812"/>
                </a:cubicBezTo>
                <a:cubicBezTo>
                  <a:pt x="181198" y="23812"/>
                  <a:pt x="172715" y="29245"/>
                  <a:pt x="168846" y="37728"/>
                </a:cubicBezTo>
                <a:lnTo>
                  <a:pt x="44276" y="309563"/>
                </a:lnTo>
                <a:lnTo>
                  <a:pt x="35719" y="309563"/>
                </a:lnTo>
                <a:cubicBezTo>
                  <a:pt x="22547" y="309563"/>
                  <a:pt x="11906" y="320204"/>
                  <a:pt x="11906" y="333375"/>
                </a:cubicBezTo>
                <a:cubicBezTo>
                  <a:pt x="11906" y="346546"/>
                  <a:pt x="22547" y="357188"/>
                  <a:pt x="35719" y="357188"/>
                </a:cubicBezTo>
                <a:lnTo>
                  <a:pt x="101203" y="357188"/>
                </a:lnTo>
                <a:cubicBezTo>
                  <a:pt x="114374" y="357188"/>
                  <a:pt x="125016" y="346546"/>
                  <a:pt x="125016" y="333375"/>
                </a:cubicBezTo>
                <a:cubicBezTo>
                  <a:pt x="125016" y="320204"/>
                  <a:pt x="114374" y="309563"/>
                  <a:pt x="101203" y="309563"/>
                </a:cubicBezTo>
                <a:lnTo>
                  <a:pt x="96664" y="309563"/>
                </a:lnTo>
                <a:lnTo>
                  <a:pt x="113035" y="273844"/>
                </a:lnTo>
                <a:lnTo>
                  <a:pt x="268039" y="273844"/>
                </a:lnTo>
                <a:lnTo>
                  <a:pt x="284411" y="309563"/>
                </a:lnTo>
                <a:lnTo>
                  <a:pt x="279871" y="309563"/>
                </a:lnTo>
                <a:cubicBezTo>
                  <a:pt x="266700" y="309563"/>
                  <a:pt x="256059" y="320204"/>
                  <a:pt x="256059" y="333375"/>
                </a:cubicBezTo>
                <a:cubicBezTo>
                  <a:pt x="256059" y="346546"/>
                  <a:pt x="266700" y="357188"/>
                  <a:pt x="279871" y="357188"/>
                </a:cubicBezTo>
                <a:lnTo>
                  <a:pt x="345356" y="357188"/>
                </a:lnTo>
                <a:cubicBezTo>
                  <a:pt x="358527" y="357188"/>
                  <a:pt x="369168" y="346546"/>
                  <a:pt x="369168" y="333375"/>
                </a:cubicBezTo>
                <a:cubicBezTo>
                  <a:pt x="369168" y="320204"/>
                  <a:pt x="358527" y="309563"/>
                  <a:pt x="345356" y="309563"/>
                </a:cubicBezTo>
                <a:lnTo>
                  <a:pt x="336798" y="309563"/>
                </a:lnTo>
                <a:lnTo>
                  <a:pt x="212229" y="37728"/>
                </a:lnTo>
                <a:close/>
                <a:moveTo>
                  <a:pt x="246162" y="226219"/>
                </a:moveTo>
                <a:lnTo>
                  <a:pt x="134838" y="226219"/>
                </a:lnTo>
                <a:lnTo>
                  <a:pt x="190500" y="104775"/>
                </a:lnTo>
                <a:lnTo>
                  <a:pt x="246162" y="226219"/>
                </a:lnTo>
                <a:close/>
              </a:path>
            </a:pathLst>
          </a:custGeom>
          <a:solidFill>
            <a:srgbClr val="FF5E5E"/>
          </a:solidFill>
          <a:ln/>
        </p:spPr>
        <p:txBody>
          <a:bodyPr/>
          <a:lstStyle/>
          <a:p>
            <a:endParaRPr lang="es-CO"/>
          </a:p>
        </p:txBody>
      </p:sp>
      <p:sp>
        <p:nvSpPr>
          <p:cNvPr id="14" name="Text 12"/>
          <p:cNvSpPr/>
          <p:nvPr/>
        </p:nvSpPr>
        <p:spPr>
          <a:xfrm>
            <a:off x="6932613" y="3822700"/>
            <a:ext cx="1295400" cy="304800"/>
          </a:xfrm>
          <a:prstGeom prst="rect">
            <a:avLst/>
          </a:prstGeom>
          <a:noFill/>
          <a:ln/>
        </p:spPr>
        <p:txBody>
          <a:bodyPr wrap="square" lIns="0" tIns="0" rIns="0" bIns="0" rtlCol="0" anchor="ctr"/>
          <a:lstStyle/>
          <a:p>
            <a:pPr algn="ctr">
              <a:lnSpc>
                <a:spcPct val="130000"/>
              </a:lnSpc>
            </a:pPr>
            <a:r>
              <a:rPr lang="en-US" sz="1600" b="1" dirty="0">
                <a:solidFill>
                  <a:srgbClr val="333333"/>
                </a:solidFill>
                <a:latin typeface="MiSans" pitchFamily="34" charset="0"/>
                <a:ea typeface="MiSans" pitchFamily="34" charset="-122"/>
                <a:cs typeface="MiSans" pitchFamily="34" charset="-120"/>
              </a:rPr>
              <a:t>A Texto (str)</a:t>
            </a:r>
            <a:endParaRPr lang="en-US" sz="1600" dirty="0"/>
          </a:p>
        </p:txBody>
      </p:sp>
      <p:sp>
        <p:nvSpPr>
          <p:cNvPr id="15" name="Text 13"/>
          <p:cNvSpPr/>
          <p:nvPr/>
        </p:nvSpPr>
        <p:spPr>
          <a:xfrm>
            <a:off x="6400205" y="4178300"/>
            <a:ext cx="2362200" cy="203200"/>
          </a:xfrm>
          <a:prstGeom prst="rect">
            <a:avLst/>
          </a:prstGeom>
          <a:noFill/>
          <a:ln/>
        </p:spPr>
        <p:txBody>
          <a:bodyPr wrap="square" lIns="0" tIns="0" rIns="0" bIns="0" rtlCol="0" anchor="ctr"/>
          <a:lstStyle/>
          <a:p>
            <a:pPr algn="ctr">
              <a:lnSpc>
                <a:spcPct val="110000"/>
              </a:lnSpc>
            </a:pPr>
            <a:r>
              <a:rPr lang="en-US" sz="1200" dirty="0">
                <a:solidFill>
                  <a:srgbClr val="333333"/>
                </a:solidFill>
                <a:latin typeface="MiSans" pitchFamily="34" charset="0"/>
                <a:ea typeface="MiSans" pitchFamily="34" charset="-122"/>
                <a:cs typeface="MiSans" pitchFamily="34" charset="-120"/>
              </a:rPr>
              <a:t>str(100) convierte número a texto.</a:t>
            </a:r>
            <a:endParaRPr lang="en-US" sz="1600" dirty="0"/>
          </a:p>
        </p:txBody>
      </p:sp>
      <p:sp>
        <p:nvSpPr>
          <p:cNvPr id="16" name="Shape 14"/>
          <p:cNvSpPr/>
          <p:nvPr/>
        </p:nvSpPr>
        <p:spPr>
          <a:xfrm>
            <a:off x="9169400" y="3187700"/>
            <a:ext cx="2768600" cy="1549400"/>
          </a:xfrm>
          <a:custGeom>
            <a:avLst/>
            <a:gdLst/>
            <a:ahLst/>
            <a:cxnLst/>
            <a:rect l="l" t="t" r="r" b="b"/>
            <a:pathLst>
              <a:path w="2768600" h="1549400">
                <a:moveTo>
                  <a:pt x="101594" y="0"/>
                </a:moveTo>
                <a:lnTo>
                  <a:pt x="2667006" y="0"/>
                </a:lnTo>
                <a:cubicBezTo>
                  <a:pt x="2723115" y="0"/>
                  <a:pt x="2768600" y="45485"/>
                  <a:pt x="2768600" y="101594"/>
                </a:cubicBezTo>
                <a:lnTo>
                  <a:pt x="2768600" y="1447806"/>
                </a:lnTo>
                <a:cubicBezTo>
                  <a:pt x="2768600" y="1503915"/>
                  <a:pt x="2723115" y="1549400"/>
                  <a:pt x="2667006" y="1549400"/>
                </a:cubicBezTo>
                <a:lnTo>
                  <a:pt x="101594" y="1549400"/>
                </a:lnTo>
                <a:cubicBezTo>
                  <a:pt x="45485" y="1549400"/>
                  <a:pt x="0" y="1503915"/>
                  <a:pt x="0" y="1447806"/>
                </a:cubicBezTo>
                <a:lnTo>
                  <a:pt x="0" y="101594"/>
                </a:lnTo>
                <a:cubicBezTo>
                  <a:pt x="0" y="45485"/>
                  <a:pt x="45485" y="0"/>
                  <a:pt x="101594" y="0"/>
                </a:cubicBezTo>
                <a:close/>
              </a:path>
            </a:pathLst>
          </a:custGeom>
          <a:solidFill>
            <a:srgbClr val="00AEEF">
              <a:alpha val="10196"/>
            </a:srgbClr>
          </a:solidFill>
          <a:ln/>
        </p:spPr>
        <p:txBody>
          <a:bodyPr/>
          <a:lstStyle/>
          <a:p>
            <a:endParaRPr lang="es-CO"/>
          </a:p>
        </p:txBody>
      </p:sp>
      <p:sp>
        <p:nvSpPr>
          <p:cNvPr id="17" name="Shape 15"/>
          <p:cNvSpPr/>
          <p:nvPr/>
        </p:nvSpPr>
        <p:spPr>
          <a:xfrm>
            <a:off x="10342563" y="3340100"/>
            <a:ext cx="428625" cy="381000"/>
          </a:xfrm>
          <a:custGeom>
            <a:avLst/>
            <a:gdLst/>
            <a:ahLst/>
            <a:cxnLst/>
            <a:rect l="l" t="t" r="r" b="b"/>
            <a:pathLst>
              <a:path w="428625" h="381000">
                <a:moveTo>
                  <a:pt x="142875" y="47625"/>
                </a:moveTo>
                <a:cubicBezTo>
                  <a:pt x="63996" y="47625"/>
                  <a:pt x="0" y="111621"/>
                  <a:pt x="0" y="190500"/>
                </a:cubicBezTo>
                <a:cubicBezTo>
                  <a:pt x="0" y="269379"/>
                  <a:pt x="63996" y="333375"/>
                  <a:pt x="142875" y="333375"/>
                </a:cubicBezTo>
                <a:lnTo>
                  <a:pt x="285750" y="333375"/>
                </a:lnTo>
                <a:cubicBezTo>
                  <a:pt x="364629" y="333375"/>
                  <a:pt x="428625" y="269379"/>
                  <a:pt x="428625" y="190500"/>
                </a:cubicBezTo>
                <a:cubicBezTo>
                  <a:pt x="428625" y="111621"/>
                  <a:pt x="364629" y="47625"/>
                  <a:pt x="285750" y="47625"/>
                </a:cubicBezTo>
                <a:lnTo>
                  <a:pt x="142875" y="47625"/>
                </a:lnTo>
                <a:close/>
                <a:moveTo>
                  <a:pt x="285750" y="119063"/>
                </a:moveTo>
                <a:cubicBezTo>
                  <a:pt x="325177" y="119063"/>
                  <a:pt x="357188" y="151073"/>
                  <a:pt x="357188" y="190500"/>
                </a:cubicBezTo>
                <a:cubicBezTo>
                  <a:pt x="357188" y="229927"/>
                  <a:pt x="325177" y="261938"/>
                  <a:pt x="285750" y="261938"/>
                </a:cubicBezTo>
                <a:cubicBezTo>
                  <a:pt x="246323" y="261938"/>
                  <a:pt x="214313" y="229927"/>
                  <a:pt x="214313" y="190500"/>
                </a:cubicBezTo>
                <a:cubicBezTo>
                  <a:pt x="214313" y="151073"/>
                  <a:pt x="246323" y="119063"/>
                  <a:pt x="285750" y="119063"/>
                </a:cubicBezTo>
                <a:close/>
              </a:path>
            </a:pathLst>
          </a:custGeom>
          <a:solidFill>
            <a:srgbClr val="00AEEF"/>
          </a:solidFill>
          <a:ln/>
        </p:spPr>
        <p:txBody>
          <a:bodyPr/>
          <a:lstStyle/>
          <a:p>
            <a:endParaRPr lang="es-CO"/>
          </a:p>
        </p:txBody>
      </p:sp>
      <p:sp>
        <p:nvSpPr>
          <p:cNvPr id="18" name="Text 16"/>
          <p:cNvSpPr/>
          <p:nvPr/>
        </p:nvSpPr>
        <p:spPr>
          <a:xfrm>
            <a:off x="9627989" y="3822700"/>
            <a:ext cx="1854200" cy="304800"/>
          </a:xfrm>
          <a:prstGeom prst="rect">
            <a:avLst/>
          </a:prstGeom>
          <a:noFill/>
          <a:ln/>
        </p:spPr>
        <p:txBody>
          <a:bodyPr wrap="square" lIns="0" tIns="0" rIns="0" bIns="0" rtlCol="0" anchor="ctr"/>
          <a:lstStyle/>
          <a:p>
            <a:pPr algn="ctr">
              <a:lnSpc>
                <a:spcPct val="130000"/>
              </a:lnSpc>
            </a:pPr>
            <a:r>
              <a:rPr lang="en-US" sz="1600" b="1" dirty="0">
                <a:solidFill>
                  <a:srgbClr val="333333"/>
                </a:solidFill>
                <a:latin typeface="MiSans" pitchFamily="34" charset="0"/>
                <a:ea typeface="MiSans" pitchFamily="34" charset="-122"/>
                <a:cs typeface="MiSans" pitchFamily="34" charset="-120"/>
              </a:rPr>
              <a:t>A Booleano (bool)</a:t>
            </a:r>
            <a:endParaRPr lang="en-US" sz="1600" dirty="0"/>
          </a:p>
        </p:txBody>
      </p:sp>
      <p:sp>
        <p:nvSpPr>
          <p:cNvPr id="19" name="Text 17"/>
          <p:cNvSpPr/>
          <p:nvPr/>
        </p:nvSpPr>
        <p:spPr>
          <a:xfrm>
            <a:off x="9283700" y="4178300"/>
            <a:ext cx="2540000" cy="406400"/>
          </a:xfrm>
          <a:prstGeom prst="rect">
            <a:avLst/>
          </a:prstGeom>
          <a:noFill/>
          <a:ln/>
        </p:spPr>
        <p:txBody>
          <a:bodyPr wrap="square" lIns="0" tIns="0" rIns="0" bIns="0" rtlCol="0" anchor="ctr"/>
          <a:lstStyle/>
          <a:p>
            <a:pPr algn="ctr">
              <a:lnSpc>
                <a:spcPct val="110000"/>
              </a:lnSpc>
            </a:pPr>
            <a:r>
              <a:rPr lang="en-US" sz="1200" dirty="0">
                <a:solidFill>
                  <a:srgbClr val="333333"/>
                </a:solidFill>
                <a:latin typeface="MiSans" pitchFamily="34" charset="0"/>
                <a:ea typeface="MiSans" pitchFamily="34" charset="-122"/>
                <a:cs typeface="MiSans" pitchFamily="34" charset="-120"/>
              </a:rPr>
              <a:t>bool('') da False, bool('hola') da True.</a:t>
            </a:r>
            <a:endParaRPr lang="en-US" sz="1600" dirty="0"/>
          </a:p>
        </p:txBody>
      </p:sp>
      <p:sp>
        <p:nvSpPr>
          <p:cNvPr id="20" name="Shape 18"/>
          <p:cNvSpPr/>
          <p:nvPr/>
        </p:nvSpPr>
        <p:spPr>
          <a:xfrm>
            <a:off x="1518047" y="5041900"/>
            <a:ext cx="9156700" cy="457200"/>
          </a:xfrm>
          <a:custGeom>
            <a:avLst/>
            <a:gdLst/>
            <a:ahLst/>
            <a:cxnLst/>
            <a:rect l="l" t="t" r="r" b="b"/>
            <a:pathLst>
              <a:path w="9156700" h="457200">
                <a:moveTo>
                  <a:pt x="76202" y="0"/>
                </a:moveTo>
                <a:lnTo>
                  <a:pt x="9080498" y="0"/>
                </a:lnTo>
                <a:cubicBezTo>
                  <a:pt x="9122583" y="0"/>
                  <a:pt x="9156700" y="34117"/>
                  <a:pt x="9156700" y="76202"/>
                </a:cubicBezTo>
                <a:lnTo>
                  <a:pt x="9156700" y="380998"/>
                </a:lnTo>
                <a:cubicBezTo>
                  <a:pt x="9156700" y="423083"/>
                  <a:pt x="9122583" y="457200"/>
                  <a:pt x="9080498" y="457200"/>
                </a:cubicBezTo>
                <a:lnTo>
                  <a:pt x="76202" y="457200"/>
                </a:lnTo>
                <a:cubicBezTo>
                  <a:pt x="34145" y="457200"/>
                  <a:pt x="0" y="423055"/>
                  <a:pt x="0" y="380998"/>
                </a:cubicBezTo>
                <a:lnTo>
                  <a:pt x="0" y="76202"/>
                </a:lnTo>
                <a:cubicBezTo>
                  <a:pt x="0" y="34145"/>
                  <a:pt x="34145" y="0"/>
                  <a:pt x="76202" y="0"/>
                </a:cubicBezTo>
                <a:close/>
              </a:path>
            </a:pathLst>
          </a:custGeom>
          <a:solidFill>
            <a:srgbClr val="FF5E5E">
              <a:alpha val="20000"/>
            </a:srgbClr>
          </a:solidFill>
          <a:ln/>
        </p:spPr>
        <p:txBody>
          <a:bodyPr/>
          <a:lstStyle/>
          <a:p>
            <a:endParaRPr lang="es-CO"/>
          </a:p>
        </p:txBody>
      </p:sp>
      <p:sp>
        <p:nvSpPr>
          <p:cNvPr id="21" name="Text 19"/>
          <p:cNvSpPr/>
          <p:nvPr/>
        </p:nvSpPr>
        <p:spPr>
          <a:xfrm>
            <a:off x="1473597" y="5041900"/>
            <a:ext cx="9245600" cy="457200"/>
          </a:xfrm>
          <a:prstGeom prst="rect">
            <a:avLst/>
          </a:prstGeom>
          <a:noFill/>
          <a:ln/>
        </p:spPr>
        <p:txBody>
          <a:bodyPr wrap="square" lIns="101600" tIns="101600" rIns="101600" bIns="101600" rtlCol="0" anchor="ctr"/>
          <a:lstStyle/>
          <a:p>
            <a:pPr algn="ctr">
              <a:lnSpc>
                <a:spcPct val="120000"/>
              </a:lnSpc>
            </a:pPr>
            <a:r>
              <a:rPr lang="en-US" sz="1400" dirty="0">
                <a:solidFill>
                  <a:srgbClr val="333333"/>
                </a:solidFill>
                <a:latin typeface="MiSans" pitchFamily="34" charset="0"/>
                <a:ea typeface="MiSans" pitchFamily="34" charset="-122"/>
                <a:cs typeface="MiSans" pitchFamily="34" charset="-120"/>
              </a:rPr>
              <a:t>¡Cuidado! La conversión falla si el literal no es válido (ej. int('hola')). Es importante validar o manejar excepciones.</a:t>
            </a:r>
            <a:endParaRPr lang="en-US" sz="1600" dirty="0"/>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7:41-d2nf5d98bjvh7rlivsmg.png"/>
          <p:cNvPicPr>
            <a:picLocks noChangeAspect="1"/>
          </p:cNvPicPr>
          <p:nvPr/>
        </p:nvPicPr>
        <p:blipFill>
          <a:blip r:embed="rId3"/>
          <a:stretch>
            <a:fillRect/>
          </a:stretch>
        </p:blipFill>
        <p:spPr>
          <a:xfrm>
            <a:off x="4558665" y="1141095"/>
            <a:ext cx="3619500" cy="3912870"/>
          </a:xfrm>
          <a:prstGeom prst="rect">
            <a:avLst/>
          </a:prstGeom>
        </p:spPr>
      </p:pic>
      <p:sp>
        <p:nvSpPr>
          <p:cNvPr id="3" name="Shape 0"/>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1920240" y="5045710"/>
            <a:ext cx="8643620" cy="828675"/>
          </a:xfrm>
          <a:prstGeom prst="rect">
            <a:avLst/>
          </a:prstGeom>
          <a:noFill/>
          <a:ln/>
        </p:spPr>
        <p:txBody>
          <a:bodyPr wrap="square" lIns="91440" tIns="45720" rIns="91440" bIns="45720" rtlCol="0" anchor="ctr">
            <a:spAutoFit/>
          </a:bodyPr>
          <a:lstStyle/>
          <a:p>
            <a:pPr algn="ctr">
              <a:lnSpc>
                <a:spcPct val="100000"/>
              </a:lnSpc>
            </a:pPr>
            <a:r>
              <a:rPr lang="en-US" sz="5400" b="1" dirty="0">
                <a:solidFill>
                  <a:srgbClr val="000000"/>
                </a:solidFill>
                <a:latin typeface="MiSans" pitchFamily="34" charset="0"/>
                <a:ea typeface="MiSans" pitchFamily="34" charset="-122"/>
                <a:cs typeface="MiSans" pitchFamily="34" charset="-120"/>
              </a:rPr>
              <a:t>Ejemplos prácticos</a:t>
            </a:r>
            <a:endParaRPr lang="en-US" sz="1600" dirty="0"/>
          </a:p>
        </p:txBody>
      </p:sp>
      <p:sp>
        <p:nvSpPr>
          <p:cNvPr id="8" name="Text 5"/>
          <p:cNvSpPr/>
          <p:nvPr/>
        </p:nvSpPr>
        <p:spPr>
          <a:xfrm>
            <a:off x="3447415" y="304483"/>
            <a:ext cx="5640070" cy="1025525"/>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05</a:t>
            </a:r>
            <a:endParaRPr lang="en-US" sz="1600" dirty="0"/>
          </a:p>
        </p:txBody>
      </p:sp>
      <p:sp>
        <p:nvSpPr>
          <p:cNvPr id="9" name="Shape 6"/>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name="Slide 16">
    <p:bg>
      <p:bgPr>
        <a:solidFill>
          <a:srgbClr val="F3F4F6"/>
        </a:solidFill>
        <a:effectLst/>
      </p:bgPr>
    </p:bg>
    <p:spTree>
      <p:nvGrpSpPr>
        <p:cNvPr id="1" name=""/>
        <p:cNvGrpSpPr/>
        <p:nvPr/>
      </p:nvGrpSpPr>
      <p:grpSpPr>
        <a:xfrm>
          <a:off x="0" y="0"/>
          <a:ext cx="0" cy="0"/>
          <a:chOff x="0" y="0"/>
          <a:chExt cx="0" cy="0"/>
        </a:xfrm>
      </p:grpSpPr>
      <p:sp>
        <p:nvSpPr>
          <p:cNvPr id="2" name="Text 0"/>
          <p:cNvSpPr/>
          <p:nvPr/>
        </p:nvSpPr>
        <p:spPr>
          <a:xfrm>
            <a:off x="1776611" y="1117600"/>
            <a:ext cx="8864600" cy="508000"/>
          </a:xfrm>
          <a:prstGeom prst="rect">
            <a:avLst/>
          </a:prstGeom>
          <a:noFill/>
          <a:ln/>
        </p:spPr>
        <p:txBody>
          <a:bodyPr wrap="square" lIns="0" tIns="0" rIns="0" bIns="0" rtlCol="0" anchor="ctr"/>
          <a:lstStyle/>
          <a:p>
            <a:pPr>
              <a:lnSpc>
                <a:spcPct val="90000"/>
              </a:lnSpc>
            </a:pPr>
            <a:r>
              <a:rPr lang="en-US" sz="3600" b="1" dirty="0">
                <a:solidFill>
                  <a:srgbClr val="00AEEF"/>
                </a:solidFill>
                <a:latin typeface="Noto Sans SC" pitchFamily="34" charset="0"/>
                <a:ea typeface="Noto Sans SC" pitchFamily="34" charset="-122"/>
                <a:cs typeface="Noto Sans SC" pitchFamily="34" charset="-120"/>
              </a:rPr>
              <a:t>Ejemplo Práctico: Calculadora de Suma</a:t>
            </a:r>
            <a:endParaRPr lang="en-US" sz="1600" dirty="0"/>
          </a:p>
        </p:txBody>
      </p:sp>
      <p:sp>
        <p:nvSpPr>
          <p:cNvPr id="3" name="Text 1"/>
          <p:cNvSpPr/>
          <p:nvPr/>
        </p:nvSpPr>
        <p:spPr>
          <a:xfrm>
            <a:off x="1168400" y="1828800"/>
            <a:ext cx="9855200" cy="609600"/>
          </a:xfrm>
          <a:prstGeom prst="rect">
            <a:avLst/>
          </a:prstGeom>
          <a:noFill/>
          <a:ln/>
        </p:spPr>
        <p:txBody>
          <a:bodyPr wrap="square" lIns="0" tIns="0" rIns="0" bIns="0" rtlCol="0" anchor="ctr"/>
          <a:lstStyle/>
          <a:p>
            <a:pPr algn="ctr">
              <a:lnSpc>
                <a:spcPct val="130000"/>
              </a:lnSpc>
            </a:pPr>
            <a:r>
              <a:rPr lang="en-US" sz="1600" dirty="0">
                <a:solidFill>
                  <a:srgbClr val="333333"/>
                </a:solidFill>
                <a:latin typeface="MiSans" pitchFamily="34" charset="0"/>
                <a:ea typeface="MiSans" pitchFamily="34" charset="-122"/>
                <a:cs typeface="MiSans" pitchFamily="34" charset="-120"/>
              </a:rPr>
              <a:t>Vamos a construir una calculadora simple que suma dos números ingresados por el usuario, demostrando el uso de </a:t>
            </a:r>
            <a:r>
              <a:rPr lang="en-US" sz="1600" dirty="0">
                <a:solidFill>
                  <a:srgbClr val="333333"/>
                </a:solidFill>
                <a:highlight>
                  <a:srgbClr val="E5E7EB">
                    <a:alpha val="100000"/>
                  </a:srgbClr>
                </a:highlight>
                <a:latin typeface="MiSans" pitchFamily="34" charset="0"/>
                <a:ea typeface="MiSans" pitchFamily="34" charset="-122"/>
                <a:cs typeface="MiSans" pitchFamily="34" charset="-120"/>
              </a:rPr>
              <a:t>input() </a:t>
            </a:r>
            <a:r>
              <a:rPr lang="en-US" sz="1600" dirty="0">
                <a:solidFill>
                  <a:srgbClr val="333333"/>
                </a:solidFill>
                <a:latin typeface="MiSans" pitchFamily="34" charset="0"/>
                <a:ea typeface="MiSans" pitchFamily="34" charset="-122"/>
                <a:cs typeface="MiSans" pitchFamily="34" charset="-120"/>
              </a:rPr>
              <a:t>, </a:t>
            </a:r>
            <a:r>
              <a:rPr lang="en-US" sz="1600" dirty="0">
                <a:solidFill>
                  <a:srgbClr val="333333"/>
                </a:solidFill>
                <a:highlight>
                  <a:srgbClr val="E5E7EB">
                    <a:alpha val="100000"/>
                  </a:srgbClr>
                </a:highlight>
                <a:latin typeface="MiSans" pitchFamily="34" charset="0"/>
                <a:ea typeface="MiSans" pitchFamily="34" charset="-122"/>
                <a:cs typeface="MiSans" pitchFamily="34" charset="-120"/>
              </a:rPr>
              <a:t>float() </a:t>
            </a:r>
            <a:r>
              <a:rPr lang="en-US" sz="1600" dirty="0">
                <a:solidFill>
                  <a:srgbClr val="333333"/>
                </a:solidFill>
                <a:latin typeface="MiSans" pitchFamily="34" charset="0"/>
                <a:ea typeface="MiSans" pitchFamily="34" charset="-122"/>
                <a:cs typeface="MiSans" pitchFamily="34" charset="-120"/>
              </a:rPr>
              <a:t>y </a:t>
            </a:r>
            <a:r>
              <a:rPr lang="en-US" sz="1600" dirty="0">
                <a:solidFill>
                  <a:srgbClr val="333333"/>
                </a:solidFill>
                <a:highlight>
                  <a:srgbClr val="E5E7EB">
                    <a:alpha val="100000"/>
                  </a:srgbClr>
                </a:highlight>
                <a:latin typeface="MiSans" pitchFamily="34" charset="0"/>
                <a:ea typeface="MiSans" pitchFamily="34" charset="-122"/>
                <a:cs typeface="MiSans" pitchFamily="34" charset="-120"/>
              </a:rPr>
              <a:t>print() </a:t>
            </a:r>
            <a:r>
              <a:rPr lang="en-US" sz="1600" dirty="0">
                <a:solidFill>
                  <a:srgbClr val="333333"/>
                </a:solidFill>
                <a:latin typeface="MiSans" pitchFamily="34" charset="0"/>
                <a:ea typeface="MiSans" pitchFamily="34" charset="-122"/>
                <a:cs typeface="MiSans" pitchFamily="34" charset="-120"/>
              </a:rPr>
              <a:t>.</a:t>
            </a:r>
            <a:endParaRPr lang="en-US" sz="1600" dirty="0"/>
          </a:p>
        </p:txBody>
      </p:sp>
      <p:sp>
        <p:nvSpPr>
          <p:cNvPr id="4" name="Shape 2"/>
          <p:cNvSpPr/>
          <p:nvPr/>
        </p:nvSpPr>
        <p:spPr>
          <a:xfrm>
            <a:off x="1219200" y="2844800"/>
            <a:ext cx="9753600" cy="2895600"/>
          </a:xfrm>
          <a:custGeom>
            <a:avLst/>
            <a:gdLst/>
            <a:ahLst/>
            <a:cxnLst/>
            <a:rect l="l" t="t" r="r" b="b"/>
            <a:pathLst>
              <a:path w="9753600" h="2895600">
                <a:moveTo>
                  <a:pt x="101607" y="0"/>
                </a:moveTo>
                <a:lnTo>
                  <a:pt x="9651993" y="0"/>
                </a:lnTo>
                <a:cubicBezTo>
                  <a:pt x="9708109" y="0"/>
                  <a:pt x="9753600" y="45491"/>
                  <a:pt x="9753600" y="101607"/>
                </a:cubicBezTo>
                <a:lnTo>
                  <a:pt x="9753600" y="2793993"/>
                </a:lnTo>
                <a:cubicBezTo>
                  <a:pt x="9753600" y="2850109"/>
                  <a:pt x="9708109" y="2895600"/>
                  <a:pt x="9651993" y="2895600"/>
                </a:cubicBezTo>
                <a:lnTo>
                  <a:pt x="101607" y="2895600"/>
                </a:lnTo>
                <a:cubicBezTo>
                  <a:pt x="45491" y="2895600"/>
                  <a:pt x="0" y="2850109"/>
                  <a:pt x="0" y="2793993"/>
                </a:cubicBezTo>
                <a:lnTo>
                  <a:pt x="0" y="101607"/>
                </a:lnTo>
                <a:cubicBezTo>
                  <a:pt x="0" y="45528"/>
                  <a:pt x="45528" y="0"/>
                  <a:pt x="101607" y="0"/>
                </a:cubicBezTo>
                <a:close/>
              </a:path>
            </a:pathLst>
          </a:custGeom>
          <a:solidFill>
            <a:srgbClr val="333333"/>
          </a:solidFill>
          <a:ln/>
          <a:effectLst>
            <a:outerShdw blurRad="190500" dist="127000" dir="5400000" algn="bl" rotWithShape="0">
              <a:srgbClr val="000000">
                <a:alpha val="10196"/>
              </a:srgbClr>
            </a:outerShdw>
          </a:effectLst>
        </p:spPr>
        <p:txBody>
          <a:bodyPr/>
          <a:lstStyle/>
          <a:p>
            <a:endParaRPr lang="es-CO"/>
          </a:p>
        </p:txBody>
      </p:sp>
      <p:sp>
        <p:nvSpPr>
          <p:cNvPr id="5" name="Text 3"/>
          <p:cNvSpPr/>
          <p:nvPr/>
        </p:nvSpPr>
        <p:spPr>
          <a:xfrm>
            <a:off x="1524000" y="3149600"/>
            <a:ext cx="9232900" cy="254000"/>
          </a:xfrm>
          <a:prstGeom prst="rect">
            <a:avLst/>
          </a:prstGeom>
          <a:noFill/>
          <a:ln/>
        </p:spPr>
        <p:txBody>
          <a:bodyPr wrap="square" lIns="0" tIns="0" rIns="0" bIns="0" rtlCol="0" anchor="ctr"/>
          <a:lstStyle/>
          <a:p>
            <a:pPr>
              <a:lnSpc>
                <a:spcPct val="120000"/>
              </a:lnSpc>
            </a:pPr>
            <a:r>
              <a:rPr lang="en-US" sz="1400" dirty="0">
                <a:solidFill>
                  <a:srgbClr val="99A1AF"/>
                </a:solidFill>
                <a:latin typeface="MiSans" pitchFamily="34" charset="0"/>
                <a:ea typeface="MiSans" pitchFamily="34" charset="-122"/>
                <a:cs typeface="MiSans" pitchFamily="34" charset="-120"/>
              </a:rPr>
              <a:t># 1. Pedir los números al usuario</a:t>
            </a:r>
            <a:endParaRPr lang="en-US" sz="1600" dirty="0"/>
          </a:p>
        </p:txBody>
      </p:sp>
      <p:sp>
        <p:nvSpPr>
          <p:cNvPr id="6" name="Text 4"/>
          <p:cNvSpPr/>
          <p:nvPr/>
        </p:nvSpPr>
        <p:spPr>
          <a:xfrm>
            <a:off x="1524000" y="3403600"/>
            <a:ext cx="9232900" cy="254000"/>
          </a:xfrm>
          <a:prstGeom prst="rect">
            <a:avLst/>
          </a:prstGeom>
          <a:noFill/>
          <a:ln/>
        </p:spPr>
        <p:txBody>
          <a:bodyPr wrap="square" lIns="0" tIns="0" rIns="0" bIns="0" rtlCol="0" anchor="ctr"/>
          <a:lstStyle/>
          <a:p>
            <a:pPr>
              <a:lnSpc>
                <a:spcPct val="120000"/>
              </a:lnSpc>
            </a:pPr>
            <a:r>
              <a:rPr lang="en-US" sz="1400" dirty="0">
                <a:solidFill>
                  <a:srgbClr val="FFFFFF"/>
                </a:solidFill>
                <a:latin typeface="MiSans" pitchFamily="34" charset="0"/>
                <a:ea typeface="MiSans" pitchFamily="34" charset="-122"/>
                <a:cs typeface="MiSans" pitchFamily="34" charset="-120"/>
              </a:rPr>
              <a:t>num1 = </a:t>
            </a:r>
            <a:r>
              <a:rPr lang="en-US" sz="1400" dirty="0">
                <a:solidFill>
                  <a:srgbClr val="00AEEF"/>
                </a:solidFill>
                <a:latin typeface="MiSans" pitchFamily="34" charset="0"/>
                <a:ea typeface="MiSans" pitchFamily="34" charset="-122"/>
                <a:cs typeface="MiSans" pitchFamily="34" charset="-120"/>
              </a:rPr>
              <a:t>float</a:t>
            </a:r>
            <a:r>
              <a:rPr lang="en-US" sz="1400" dirty="0">
                <a:solidFill>
                  <a:srgbClr val="FFFFFF"/>
                </a:solidFill>
                <a:latin typeface="MiSans" pitchFamily="34" charset="0"/>
                <a:ea typeface="MiSans" pitchFamily="34" charset="-122"/>
                <a:cs typeface="MiSans" pitchFamily="34" charset="-120"/>
              </a:rPr>
              <a:t>(</a:t>
            </a:r>
            <a:r>
              <a:rPr lang="en-US" sz="1400" dirty="0">
                <a:solidFill>
                  <a:srgbClr val="00AEEF"/>
                </a:solidFill>
                <a:latin typeface="MiSans" pitchFamily="34" charset="0"/>
                <a:ea typeface="MiSans" pitchFamily="34" charset="-122"/>
                <a:cs typeface="MiSans" pitchFamily="34" charset="-120"/>
              </a:rPr>
              <a:t>input</a:t>
            </a:r>
            <a:r>
              <a:rPr lang="en-US" sz="1400" dirty="0">
                <a:solidFill>
                  <a:srgbClr val="FFFFFF"/>
                </a:solidFill>
                <a:latin typeface="MiSans" pitchFamily="34" charset="0"/>
                <a:ea typeface="MiSans" pitchFamily="34" charset="-122"/>
                <a:cs typeface="MiSans" pitchFamily="34" charset="-120"/>
              </a:rPr>
              <a:t>(</a:t>
            </a:r>
            <a:r>
              <a:rPr lang="en-US" sz="1400" dirty="0">
                <a:solidFill>
                  <a:srgbClr val="FF5E5E"/>
                </a:solidFill>
                <a:latin typeface="MiSans" pitchFamily="34" charset="0"/>
                <a:ea typeface="MiSans" pitchFamily="34" charset="-122"/>
                <a:cs typeface="MiSans" pitchFamily="34" charset="-120"/>
              </a:rPr>
              <a:t>"Ingrese el primer número: "</a:t>
            </a:r>
            <a:r>
              <a:rPr lang="en-US" sz="1400" dirty="0">
                <a:solidFill>
                  <a:srgbClr val="FFFFFF"/>
                </a:solidFill>
                <a:latin typeface="MiSans" pitchFamily="34" charset="0"/>
                <a:ea typeface="MiSans" pitchFamily="34" charset="-122"/>
                <a:cs typeface="MiSans" pitchFamily="34" charset="-120"/>
              </a:rPr>
              <a:t>))</a:t>
            </a:r>
            <a:endParaRPr lang="en-US" sz="1600" dirty="0"/>
          </a:p>
        </p:txBody>
      </p:sp>
      <p:sp>
        <p:nvSpPr>
          <p:cNvPr id="7" name="Text 5"/>
          <p:cNvSpPr/>
          <p:nvPr/>
        </p:nvSpPr>
        <p:spPr>
          <a:xfrm>
            <a:off x="1524000" y="3657600"/>
            <a:ext cx="9232900" cy="254000"/>
          </a:xfrm>
          <a:prstGeom prst="rect">
            <a:avLst/>
          </a:prstGeom>
          <a:noFill/>
          <a:ln/>
        </p:spPr>
        <p:txBody>
          <a:bodyPr wrap="square" lIns="0" tIns="0" rIns="0" bIns="0" rtlCol="0" anchor="ctr"/>
          <a:lstStyle/>
          <a:p>
            <a:pPr>
              <a:lnSpc>
                <a:spcPct val="120000"/>
              </a:lnSpc>
            </a:pPr>
            <a:r>
              <a:rPr lang="en-US" sz="1400" dirty="0">
                <a:solidFill>
                  <a:srgbClr val="FFFFFF"/>
                </a:solidFill>
                <a:latin typeface="MiSans" pitchFamily="34" charset="0"/>
                <a:ea typeface="MiSans" pitchFamily="34" charset="-122"/>
                <a:cs typeface="MiSans" pitchFamily="34" charset="-120"/>
              </a:rPr>
              <a:t>num2 = </a:t>
            </a:r>
            <a:r>
              <a:rPr lang="en-US" sz="1400" dirty="0">
                <a:solidFill>
                  <a:srgbClr val="00AEEF"/>
                </a:solidFill>
                <a:latin typeface="MiSans" pitchFamily="34" charset="0"/>
                <a:ea typeface="MiSans" pitchFamily="34" charset="-122"/>
                <a:cs typeface="MiSans" pitchFamily="34" charset="-120"/>
              </a:rPr>
              <a:t>float</a:t>
            </a:r>
            <a:r>
              <a:rPr lang="en-US" sz="1400" dirty="0">
                <a:solidFill>
                  <a:srgbClr val="FFFFFF"/>
                </a:solidFill>
                <a:latin typeface="MiSans" pitchFamily="34" charset="0"/>
                <a:ea typeface="MiSans" pitchFamily="34" charset="-122"/>
                <a:cs typeface="MiSans" pitchFamily="34" charset="-120"/>
              </a:rPr>
              <a:t>(</a:t>
            </a:r>
            <a:r>
              <a:rPr lang="en-US" sz="1400" dirty="0">
                <a:solidFill>
                  <a:srgbClr val="00AEEF"/>
                </a:solidFill>
                <a:latin typeface="MiSans" pitchFamily="34" charset="0"/>
                <a:ea typeface="MiSans" pitchFamily="34" charset="-122"/>
                <a:cs typeface="MiSans" pitchFamily="34" charset="-120"/>
              </a:rPr>
              <a:t>input</a:t>
            </a:r>
            <a:r>
              <a:rPr lang="en-US" sz="1400" dirty="0">
                <a:solidFill>
                  <a:srgbClr val="FFFFFF"/>
                </a:solidFill>
                <a:latin typeface="MiSans" pitchFamily="34" charset="0"/>
                <a:ea typeface="MiSans" pitchFamily="34" charset="-122"/>
                <a:cs typeface="MiSans" pitchFamily="34" charset="-120"/>
              </a:rPr>
              <a:t>(</a:t>
            </a:r>
            <a:r>
              <a:rPr lang="en-US" sz="1400" dirty="0">
                <a:solidFill>
                  <a:srgbClr val="FF5E5E"/>
                </a:solidFill>
                <a:latin typeface="MiSans" pitchFamily="34" charset="0"/>
                <a:ea typeface="MiSans" pitchFamily="34" charset="-122"/>
                <a:cs typeface="MiSans" pitchFamily="34" charset="-120"/>
              </a:rPr>
              <a:t>"Ingrese el segundo número: "</a:t>
            </a:r>
            <a:r>
              <a:rPr lang="en-US" sz="1400" dirty="0">
                <a:solidFill>
                  <a:srgbClr val="FFFFFF"/>
                </a:solidFill>
                <a:latin typeface="MiSans" pitchFamily="34" charset="0"/>
                <a:ea typeface="MiSans" pitchFamily="34" charset="-122"/>
                <a:cs typeface="MiSans" pitchFamily="34" charset="-120"/>
              </a:rPr>
              <a:t>))</a:t>
            </a:r>
            <a:endParaRPr lang="en-US" sz="1600" dirty="0"/>
          </a:p>
        </p:txBody>
      </p:sp>
      <p:sp>
        <p:nvSpPr>
          <p:cNvPr id="8" name="Text 6"/>
          <p:cNvSpPr/>
          <p:nvPr/>
        </p:nvSpPr>
        <p:spPr>
          <a:xfrm>
            <a:off x="1524000" y="4165600"/>
            <a:ext cx="9232900" cy="254000"/>
          </a:xfrm>
          <a:prstGeom prst="rect">
            <a:avLst/>
          </a:prstGeom>
          <a:noFill/>
          <a:ln/>
        </p:spPr>
        <p:txBody>
          <a:bodyPr wrap="square" lIns="0" tIns="0" rIns="0" bIns="0" rtlCol="0" anchor="ctr"/>
          <a:lstStyle/>
          <a:p>
            <a:pPr>
              <a:lnSpc>
                <a:spcPct val="120000"/>
              </a:lnSpc>
            </a:pPr>
            <a:r>
              <a:rPr lang="en-US" sz="1400" dirty="0">
                <a:solidFill>
                  <a:srgbClr val="99A1AF"/>
                </a:solidFill>
                <a:latin typeface="MiSans" pitchFamily="34" charset="0"/>
                <a:ea typeface="MiSans" pitchFamily="34" charset="-122"/>
                <a:cs typeface="MiSans" pitchFamily="34" charset="-120"/>
              </a:rPr>
              <a:t># 2. Realizar la operación</a:t>
            </a:r>
            <a:endParaRPr lang="en-US" sz="1600" dirty="0"/>
          </a:p>
        </p:txBody>
      </p:sp>
      <p:sp>
        <p:nvSpPr>
          <p:cNvPr id="9" name="Text 7"/>
          <p:cNvSpPr/>
          <p:nvPr/>
        </p:nvSpPr>
        <p:spPr>
          <a:xfrm>
            <a:off x="1524000" y="4419600"/>
            <a:ext cx="9232900" cy="254000"/>
          </a:xfrm>
          <a:prstGeom prst="rect">
            <a:avLst/>
          </a:prstGeom>
          <a:noFill/>
          <a:ln/>
        </p:spPr>
        <p:txBody>
          <a:bodyPr wrap="square" lIns="0" tIns="0" rIns="0" bIns="0" rtlCol="0" anchor="ctr"/>
          <a:lstStyle/>
          <a:p>
            <a:pPr>
              <a:lnSpc>
                <a:spcPct val="120000"/>
              </a:lnSpc>
            </a:pPr>
            <a:r>
              <a:rPr lang="en-US" sz="1400" dirty="0">
                <a:solidFill>
                  <a:srgbClr val="FFFFFF"/>
                </a:solidFill>
                <a:latin typeface="MiSans" pitchFamily="34" charset="0"/>
                <a:ea typeface="MiSans" pitchFamily="34" charset="-122"/>
                <a:cs typeface="MiSans" pitchFamily="34" charset="-120"/>
              </a:rPr>
              <a:t>resultado = num1 + num2</a:t>
            </a:r>
            <a:endParaRPr lang="en-US" sz="1600" dirty="0"/>
          </a:p>
        </p:txBody>
      </p:sp>
      <p:sp>
        <p:nvSpPr>
          <p:cNvPr id="10" name="Text 8"/>
          <p:cNvSpPr/>
          <p:nvPr/>
        </p:nvSpPr>
        <p:spPr>
          <a:xfrm>
            <a:off x="1524000" y="4927600"/>
            <a:ext cx="9232900" cy="254000"/>
          </a:xfrm>
          <a:prstGeom prst="rect">
            <a:avLst/>
          </a:prstGeom>
          <a:noFill/>
          <a:ln/>
        </p:spPr>
        <p:txBody>
          <a:bodyPr wrap="square" lIns="0" tIns="0" rIns="0" bIns="0" rtlCol="0" anchor="ctr"/>
          <a:lstStyle/>
          <a:p>
            <a:pPr>
              <a:lnSpc>
                <a:spcPct val="120000"/>
              </a:lnSpc>
            </a:pPr>
            <a:r>
              <a:rPr lang="en-US" sz="1400" dirty="0">
                <a:solidFill>
                  <a:srgbClr val="99A1AF"/>
                </a:solidFill>
                <a:latin typeface="MiSans" pitchFamily="34" charset="0"/>
                <a:ea typeface="MiSans" pitchFamily="34" charset="-122"/>
                <a:cs typeface="MiSans" pitchFamily="34" charset="-120"/>
              </a:rPr>
              <a:t># 3. Mostrar el resultado</a:t>
            </a:r>
            <a:endParaRPr lang="en-US" sz="1600" dirty="0"/>
          </a:p>
        </p:txBody>
      </p:sp>
      <p:sp>
        <p:nvSpPr>
          <p:cNvPr id="11" name="Text 9"/>
          <p:cNvSpPr/>
          <p:nvPr/>
        </p:nvSpPr>
        <p:spPr>
          <a:xfrm>
            <a:off x="1524000" y="5181600"/>
            <a:ext cx="9232900" cy="254000"/>
          </a:xfrm>
          <a:prstGeom prst="rect">
            <a:avLst/>
          </a:prstGeom>
          <a:noFill/>
          <a:ln/>
        </p:spPr>
        <p:txBody>
          <a:bodyPr wrap="square" lIns="0" tIns="0" rIns="0" bIns="0" rtlCol="0" anchor="ctr"/>
          <a:lstStyle/>
          <a:p>
            <a:pPr>
              <a:lnSpc>
                <a:spcPct val="120000"/>
              </a:lnSpc>
            </a:pPr>
            <a:r>
              <a:rPr lang="en-US" sz="1400" dirty="0">
                <a:solidFill>
                  <a:srgbClr val="00AEEF"/>
                </a:solidFill>
                <a:latin typeface="MiSans" pitchFamily="34" charset="0"/>
                <a:ea typeface="MiSans" pitchFamily="34" charset="-122"/>
                <a:cs typeface="MiSans" pitchFamily="34" charset="-120"/>
              </a:rPr>
              <a:t>print</a:t>
            </a:r>
            <a:r>
              <a:rPr lang="en-US" sz="1400" dirty="0">
                <a:solidFill>
                  <a:srgbClr val="FFFFFF"/>
                </a:solidFill>
                <a:latin typeface="MiSans" pitchFamily="34" charset="0"/>
                <a:ea typeface="MiSans" pitchFamily="34" charset="-122"/>
                <a:cs typeface="MiSans" pitchFamily="34" charset="-120"/>
              </a:rPr>
              <a:t>(</a:t>
            </a:r>
            <a:r>
              <a:rPr lang="en-US" sz="1400" dirty="0">
                <a:solidFill>
                  <a:srgbClr val="FF5E5E"/>
                </a:solidFill>
                <a:latin typeface="MiSans" pitchFamily="34" charset="0"/>
                <a:ea typeface="MiSans" pitchFamily="34" charset="-122"/>
                <a:cs typeface="MiSans" pitchFamily="34" charset="-120"/>
              </a:rPr>
              <a:t>f"La suma de {num1} y {num2} es: {resultado}"</a:t>
            </a:r>
            <a:r>
              <a:rPr lang="en-US" sz="1400" dirty="0">
                <a:solidFill>
                  <a:srgbClr val="FFFFFF"/>
                </a:solidFill>
                <a:latin typeface="MiSans" pitchFamily="34" charset="0"/>
                <a:ea typeface="MiSans" pitchFamily="34" charset="-122"/>
                <a:cs typeface="MiSans" pitchFamily="34" charset="-120"/>
              </a:rPr>
              <a:t>)</a:t>
            </a:r>
            <a:endParaRPr lang="en-US" sz="1600" dirty="0"/>
          </a:p>
        </p:txBody>
      </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name="Slide 17">
    <p:bg>
      <p:bgPr>
        <a:solidFill>
          <a:srgbClr val="F3F4F6"/>
        </a:solidFill>
        <a:effectLst/>
      </p:bgPr>
    </p:bg>
    <p:spTree>
      <p:nvGrpSpPr>
        <p:cNvPr id="1" name=""/>
        <p:cNvGrpSpPr/>
        <p:nvPr/>
      </p:nvGrpSpPr>
      <p:grpSpPr>
        <a:xfrm>
          <a:off x="0" y="0"/>
          <a:ext cx="0" cy="0"/>
          <a:chOff x="0" y="0"/>
          <a:chExt cx="0" cy="0"/>
        </a:xfrm>
      </p:grpSpPr>
      <p:pic>
        <p:nvPicPr>
          <p:cNvPr id="2" name="Image 0" descr="https://kimi-web-img.moonshot.cn/img/www.publicdomainpictures.net/469c31c2660598728f104d547045f3702fa1fe30.jpg"/>
          <p:cNvPicPr>
            <a:picLocks noChangeAspect="1"/>
          </p:cNvPicPr>
          <p:nvPr/>
        </p:nvPicPr>
        <p:blipFill>
          <a:blip r:embed="rId3"/>
          <a:srcRect l="13244" r="13244"/>
          <a:stretch/>
        </p:blipFill>
        <p:spPr>
          <a:xfrm>
            <a:off x="254000" y="783233"/>
            <a:ext cx="5842000" cy="5295900"/>
          </a:xfrm>
          <a:prstGeom prst="roundRect">
            <a:avLst>
              <a:gd name="adj" fmla="val 2878"/>
            </a:avLst>
          </a:prstGeom>
        </p:spPr>
      </p:pic>
      <p:sp>
        <p:nvSpPr>
          <p:cNvPr id="3" name="Text 0"/>
          <p:cNvSpPr/>
          <p:nvPr/>
        </p:nvSpPr>
        <p:spPr>
          <a:xfrm>
            <a:off x="6445250" y="21233"/>
            <a:ext cx="5664200" cy="1524000"/>
          </a:xfrm>
          <a:prstGeom prst="rect">
            <a:avLst/>
          </a:prstGeom>
          <a:noFill/>
          <a:ln/>
        </p:spPr>
        <p:txBody>
          <a:bodyPr wrap="square" lIns="0" tIns="0" rIns="0" bIns="0" rtlCol="0" anchor="ctr"/>
          <a:lstStyle/>
          <a:p>
            <a:pPr>
              <a:lnSpc>
                <a:spcPct val="90000"/>
              </a:lnSpc>
            </a:pPr>
            <a:r>
              <a:rPr lang="en-US" sz="3600" b="1" dirty="0">
                <a:solidFill>
                  <a:srgbClr val="00AEEF"/>
                </a:solidFill>
                <a:latin typeface="Noto Sans SC" pitchFamily="34" charset="0"/>
                <a:ea typeface="Noto Sans SC" pitchFamily="34" charset="-122"/>
                <a:cs typeface="Noto Sans SC" pitchFamily="34" charset="-120"/>
              </a:rPr>
              <a:t>Ejemplo Práctico: Conversor de Temperaturas</a:t>
            </a:r>
            <a:endParaRPr lang="en-US" sz="1600" dirty="0"/>
          </a:p>
        </p:txBody>
      </p:sp>
      <p:sp>
        <p:nvSpPr>
          <p:cNvPr id="4" name="Text 1"/>
          <p:cNvSpPr/>
          <p:nvPr/>
        </p:nvSpPr>
        <p:spPr>
          <a:xfrm>
            <a:off x="6502400" y="1462286"/>
            <a:ext cx="5537200" cy="609600"/>
          </a:xfrm>
          <a:prstGeom prst="rect">
            <a:avLst/>
          </a:prstGeom>
          <a:noFill/>
          <a:ln/>
        </p:spPr>
        <p:txBody>
          <a:bodyPr wrap="square" lIns="0" tIns="0" rIns="0" bIns="0" rtlCol="0" anchor="ctr"/>
          <a:lstStyle/>
          <a:p>
            <a:pPr>
              <a:lnSpc>
                <a:spcPct val="130000"/>
              </a:lnSpc>
            </a:pPr>
            <a:r>
              <a:rPr lang="en-US" sz="1600" dirty="0">
                <a:solidFill>
                  <a:srgbClr val="333333"/>
                </a:solidFill>
                <a:latin typeface="MiSans" pitchFamily="34" charset="0"/>
                <a:ea typeface="MiSans" pitchFamily="34" charset="-122"/>
                <a:cs typeface="MiSans" pitchFamily="34" charset="-120"/>
              </a:rPr>
              <a:t>Convierte grados Celsius a Fahrenheit aplicando una fórmula y mostrando el resultado con precisión.</a:t>
            </a:r>
            <a:endParaRPr lang="en-US" sz="1600" dirty="0"/>
          </a:p>
        </p:txBody>
      </p:sp>
      <p:sp>
        <p:nvSpPr>
          <p:cNvPr id="5" name="Shape 2"/>
          <p:cNvSpPr/>
          <p:nvPr/>
        </p:nvSpPr>
        <p:spPr>
          <a:xfrm>
            <a:off x="6502400" y="2376686"/>
            <a:ext cx="5435600" cy="2108200"/>
          </a:xfrm>
          <a:custGeom>
            <a:avLst/>
            <a:gdLst/>
            <a:ahLst/>
            <a:cxnLst/>
            <a:rect l="l" t="t" r="r" b="b"/>
            <a:pathLst>
              <a:path w="5435600" h="2108200">
                <a:moveTo>
                  <a:pt x="101594" y="0"/>
                </a:moveTo>
                <a:lnTo>
                  <a:pt x="5334006" y="0"/>
                </a:lnTo>
                <a:cubicBezTo>
                  <a:pt x="5390115" y="0"/>
                  <a:pt x="5435600" y="45485"/>
                  <a:pt x="5435600" y="101594"/>
                </a:cubicBezTo>
                <a:lnTo>
                  <a:pt x="5435600" y="2006606"/>
                </a:lnTo>
                <a:cubicBezTo>
                  <a:pt x="5435600" y="2062715"/>
                  <a:pt x="5390115" y="2108200"/>
                  <a:pt x="5334006" y="2108200"/>
                </a:cubicBezTo>
                <a:lnTo>
                  <a:pt x="101594" y="2108200"/>
                </a:lnTo>
                <a:cubicBezTo>
                  <a:pt x="45485" y="2108200"/>
                  <a:pt x="0" y="2062715"/>
                  <a:pt x="0" y="2006606"/>
                </a:cubicBezTo>
                <a:lnTo>
                  <a:pt x="0" y="101594"/>
                </a:lnTo>
                <a:cubicBezTo>
                  <a:pt x="0" y="45485"/>
                  <a:pt x="45485" y="0"/>
                  <a:pt x="101594" y="0"/>
                </a:cubicBezTo>
                <a:close/>
              </a:path>
            </a:pathLst>
          </a:custGeom>
          <a:solidFill>
            <a:srgbClr val="4080FF">
              <a:alpha val="10196"/>
            </a:srgbClr>
          </a:solidFill>
          <a:ln/>
        </p:spPr>
        <p:txBody>
          <a:bodyPr/>
          <a:lstStyle/>
          <a:p>
            <a:endParaRPr lang="es-CO"/>
          </a:p>
        </p:txBody>
      </p:sp>
      <p:sp>
        <p:nvSpPr>
          <p:cNvPr id="6" name="Text 3"/>
          <p:cNvSpPr/>
          <p:nvPr/>
        </p:nvSpPr>
        <p:spPr>
          <a:xfrm>
            <a:off x="6705600" y="2579886"/>
            <a:ext cx="5143500" cy="355600"/>
          </a:xfrm>
          <a:prstGeom prst="rect">
            <a:avLst/>
          </a:prstGeom>
          <a:noFill/>
          <a:ln/>
        </p:spPr>
        <p:txBody>
          <a:bodyPr wrap="square" lIns="0" tIns="0" rIns="0" bIns="0" rtlCol="0" anchor="ctr"/>
          <a:lstStyle/>
          <a:p>
            <a:pPr>
              <a:lnSpc>
                <a:spcPct val="130000"/>
              </a:lnSpc>
            </a:pPr>
            <a:r>
              <a:rPr lang="en-US" sz="1800" b="1" dirty="0">
                <a:solidFill>
                  <a:srgbClr val="4080FF"/>
                </a:solidFill>
                <a:latin typeface="MiSans" pitchFamily="34" charset="0"/>
                <a:ea typeface="MiSans" pitchFamily="34" charset="-122"/>
                <a:cs typeface="MiSans" pitchFamily="34" charset="-120"/>
              </a:rPr>
              <a:t>Fórmula</a:t>
            </a:r>
            <a:endParaRPr lang="en-US" sz="1600" dirty="0"/>
          </a:p>
        </p:txBody>
      </p:sp>
      <mc:AlternateContent xmlns:mc="http://schemas.openxmlformats.org/markup-compatibility/2006" xmlns:a14="http://schemas.microsoft.com/office/drawing/2010/main">
        <mc:Choice Requires="a14">
          <p:sp>
            <p:nvSpPr>
              <p:cNvPr id="7" name="Text 4"/>
              <p:cNvSpPr/>
              <p:nvPr/>
            </p:nvSpPr>
            <p:spPr>
              <a:xfrm>
                <a:off x="6629400" y="3240286"/>
                <a:ext cx="5181600" cy="736600"/>
              </a:xfrm>
              <a:prstGeom prst="rect">
                <a:avLst/>
              </a:prstGeom>
              <a:noFill/>
              <a:ln/>
            </p:spPr>
            <p:txBody>
              <a:bodyPr wrap="square" lIns="0" tIns="0" rIns="0" bIns="0" rtlCol="0" anchor="ctr"/>
              <a:lstStyle/>
              <a:p>
                <a:pPr algn="ctr">
                  <a:lnSpc>
                    <a:spcPct val="110000"/>
                  </a:lnSpc>
                </a:pPr>
                <a14:m>
                  <m:oMathPara xmlns:m="http://schemas.openxmlformats.org/officeDocument/2006/math">
                    <m:oMathParaPr>
                      <m:jc m:val="center"/>
                    </m:oMathParaPr>
                    <m:oMath xmlns:m="http://schemas.openxmlformats.org/officeDocument/2006/math">
                      <m:r>
                        <a:rPr lang="en-US" sz="2400" i="1" dirty="0">
                          <a:solidFill>
                            <a:srgbClr val="333333"/>
                          </a:solidFill>
                          <a:latin typeface="Cambria Math" panose="02040503050406030204" pitchFamily="18" charset="0"/>
                        </a:rPr>
                        <m:t>𝐹</m:t>
                      </m:r>
                      <m:r>
                        <a:rPr lang="en-US" sz="2400" dirty="0">
                          <a:solidFill>
                            <a:srgbClr val="333333"/>
                          </a:solidFill>
                          <a:latin typeface="Cambria Math" panose="02040503050406030204" pitchFamily="18" charset="0"/>
                        </a:rPr>
                        <m:t>=</m:t>
                      </m:r>
                      <m:r>
                        <a:rPr lang="en-US" sz="2400" i="1" dirty="0">
                          <a:solidFill>
                            <a:srgbClr val="333333"/>
                          </a:solidFill>
                          <a:latin typeface="Cambria Math" panose="02040503050406030204" pitchFamily="18" charset="0"/>
                        </a:rPr>
                        <m:t>𝐶</m:t>
                      </m:r>
                      <m:r>
                        <a:rPr lang="en-US" sz="2400" dirty="0">
                          <a:solidFill>
                            <a:srgbClr val="333333"/>
                          </a:solidFill>
                          <a:latin typeface="Cambria Math" panose="02040503050406030204" pitchFamily="18" charset="0"/>
                        </a:rPr>
                        <m:t>×</m:t>
                      </m:r>
                      <m:f>
                        <m:fPr>
                          <m:ctrlPr>
                            <a:rPr lang="en-US" sz="2400" i="1" dirty="0">
                              <a:solidFill>
                                <a:srgbClr val="333333"/>
                              </a:solidFill>
                              <a:latin typeface="Cambria Math" panose="02040503050406030204" pitchFamily="18" charset="0"/>
                            </a:rPr>
                          </m:ctrlPr>
                        </m:fPr>
                        <m:num>
                          <m:r>
                            <a:rPr lang="en-US" sz="1700" dirty="0">
                              <a:solidFill>
                                <a:srgbClr val="333333"/>
                              </a:solidFill>
                              <a:latin typeface="Cambria Math" panose="02040503050406030204" pitchFamily="18" charset="0"/>
                            </a:rPr>
                            <m:t>9</m:t>
                          </m:r>
                        </m:num>
                        <m:den>
                          <m:r>
                            <a:rPr lang="en-US" sz="1700" dirty="0">
                              <a:solidFill>
                                <a:srgbClr val="333333"/>
                              </a:solidFill>
                              <a:latin typeface="Cambria Math" panose="02040503050406030204" pitchFamily="18" charset="0"/>
                            </a:rPr>
                            <m:t>5</m:t>
                          </m:r>
                        </m:den>
                      </m:f>
                      <m:r>
                        <a:rPr lang="en-US" sz="2400" dirty="0">
                          <a:solidFill>
                            <a:srgbClr val="333333"/>
                          </a:solidFill>
                          <a:latin typeface="Cambria Math" panose="02040503050406030204" pitchFamily="18" charset="0"/>
                        </a:rPr>
                        <m:t>+32</m:t>
                      </m:r>
                    </m:oMath>
                  </m:oMathPara>
                </a14:m>
                <a:endParaRPr lang="en-US" sz="1600" dirty="0"/>
              </a:p>
            </p:txBody>
          </p:sp>
        </mc:Choice>
        <mc:Fallback xmlns="">
          <p:sp>
            <p:nvSpPr>
              <p:cNvPr id="7" name="Text 4"/>
              <p:cNvSpPr/>
              <p:nvPr/>
            </p:nvSpPr>
            <p:spPr>
              <a:xfrm>
                <a:off x="6629400" y="3240286"/>
                <a:ext cx="5181600" cy="736600"/>
              </a:xfrm>
              <a:prstGeom prst="rect">
                <a:avLst/>
              </a:prstGeom>
              <a:noFill/>
              <a:ln/>
            </p:spPr>
            <p:txBody>
              <a:bodyPr wrap="square" lIns="0" tIns="0" rIns="0" bIns="0" rtlCol="0" anchor="ctr"/>
              <a:lstStyle/>
              <a:p>
                <a:pPr algn="ctr">
                  <a:lnSpc>
                    <a:spcPct val="110000"/>
                  </a:lnSpc>
                </a:pPr>
                <a:r>
                  <a:rPr lang="en-US" sz="2400" dirty="0">
                    <a:solidFill>
                      <a:srgbClr val="333333"/>
                    </a:solidFill>
                    <a:latin typeface="微软雅黑" pitchFamily="34" charset="0"/>
                    <a:ea typeface="微软雅黑" pitchFamily="34" charset="-122"/>
                    <a:cs typeface="微软雅黑" pitchFamily="34" charset="-120"/>
                  </a:rPr>
                  <a:t>(  F = C \times \frac{9}{5} + 32  )</a:t>
                </a:r>
                <a:endParaRPr lang="en-US" sz="1600" dirty="0"/>
              </a:p>
            </p:txBody>
          </p:sp>
        </mc:Fallback>
      </mc:AlternateContent>
      <p:sp>
        <p:nvSpPr>
          <p:cNvPr id="8" name="Shape 5"/>
          <p:cNvSpPr/>
          <p:nvPr/>
        </p:nvSpPr>
        <p:spPr>
          <a:xfrm>
            <a:off x="6502400" y="4684514"/>
            <a:ext cx="5435600" cy="2438400"/>
          </a:xfrm>
          <a:custGeom>
            <a:avLst/>
            <a:gdLst/>
            <a:ahLst/>
            <a:cxnLst/>
            <a:rect l="l" t="t" r="r" b="b"/>
            <a:pathLst>
              <a:path w="5435600" h="2438400">
                <a:moveTo>
                  <a:pt x="101608" y="0"/>
                </a:moveTo>
                <a:lnTo>
                  <a:pt x="5333992" y="0"/>
                </a:lnTo>
                <a:cubicBezTo>
                  <a:pt x="5390108" y="0"/>
                  <a:pt x="5435600" y="45492"/>
                  <a:pt x="5435600" y="101608"/>
                </a:cubicBezTo>
                <a:lnTo>
                  <a:pt x="5435600" y="2336792"/>
                </a:lnTo>
                <a:cubicBezTo>
                  <a:pt x="5435600" y="2392908"/>
                  <a:pt x="5390108" y="2438400"/>
                  <a:pt x="5333992" y="2438400"/>
                </a:cubicBezTo>
                <a:lnTo>
                  <a:pt x="101608" y="2438400"/>
                </a:lnTo>
                <a:cubicBezTo>
                  <a:pt x="45492" y="2438400"/>
                  <a:pt x="0" y="2392908"/>
                  <a:pt x="0" y="2336792"/>
                </a:cubicBezTo>
                <a:lnTo>
                  <a:pt x="0" y="101608"/>
                </a:lnTo>
                <a:cubicBezTo>
                  <a:pt x="0" y="45529"/>
                  <a:pt x="45529" y="0"/>
                  <a:pt x="101608" y="0"/>
                </a:cubicBezTo>
                <a:close/>
              </a:path>
            </a:pathLst>
          </a:custGeom>
          <a:solidFill>
            <a:srgbClr val="333333"/>
          </a:solidFill>
          <a:ln/>
          <a:effectLst>
            <a:outerShdw blurRad="190500" dist="127000" dir="5400000" algn="bl" rotWithShape="0">
              <a:srgbClr val="000000">
                <a:alpha val="10196"/>
              </a:srgbClr>
            </a:outerShdw>
          </a:effectLst>
        </p:spPr>
        <p:txBody>
          <a:bodyPr/>
          <a:lstStyle/>
          <a:p>
            <a:endParaRPr lang="es-CO"/>
          </a:p>
        </p:txBody>
      </p:sp>
      <p:sp>
        <p:nvSpPr>
          <p:cNvPr id="9" name="Text 6"/>
          <p:cNvSpPr/>
          <p:nvPr/>
        </p:nvSpPr>
        <p:spPr>
          <a:xfrm>
            <a:off x="6705600" y="4887714"/>
            <a:ext cx="5118100" cy="254000"/>
          </a:xfrm>
          <a:prstGeom prst="rect">
            <a:avLst/>
          </a:prstGeom>
          <a:noFill/>
          <a:ln/>
        </p:spPr>
        <p:txBody>
          <a:bodyPr wrap="square" lIns="0" tIns="0" rIns="0" bIns="0" rtlCol="0" anchor="ctr"/>
          <a:lstStyle/>
          <a:p>
            <a:pPr>
              <a:lnSpc>
                <a:spcPct val="120000"/>
              </a:lnSpc>
            </a:pPr>
            <a:r>
              <a:rPr lang="en-US" sz="1400" dirty="0">
                <a:solidFill>
                  <a:srgbClr val="99A1AF"/>
                </a:solidFill>
                <a:latin typeface="MiSans" pitchFamily="34" charset="0"/>
                <a:ea typeface="MiSans" pitchFamily="34" charset="-122"/>
                <a:cs typeface="MiSans" pitchFamily="34" charset="-120"/>
              </a:rPr>
              <a:t># 1. Leer grados Celsius</a:t>
            </a:r>
            <a:endParaRPr lang="en-US" sz="1600" dirty="0"/>
          </a:p>
        </p:txBody>
      </p:sp>
      <p:sp>
        <p:nvSpPr>
          <p:cNvPr id="10" name="Text 7"/>
          <p:cNvSpPr/>
          <p:nvPr/>
        </p:nvSpPr>
        <p:spPr>
          <a:xfrm>
            <a:off x="6705600" y="5141714"/>
            <a:ext cx="5118100" cy="254000"/>
          </a:xfrm>
          <a:prstGeom prst="rect">
            <a:avLst/>
          </a:prstGeom>
          <a:noFill/>
          <a:ln/>
        </p:spPr>
        <p:txBody>
          <a:bodyPr wrap="square" lIns="0" tIns="0" rIns="0" bIns="0" rtlCol="0" anchor="ctr"/>
          <a:lstStyle/>
          <a:p>
            <a:pPr>
              <a:lnSpc>
                <a:spcPct val="120000"/>
              </a:lnSpc>
            </a:pPr>
            <a:r>
              <a:rPr lang="en-US" sz="1400" dirty="0">
                <a:solidFill>
                  <a:srgbClr val="FFFFFF"/>
                </a:solidFill>
                <a:latin typeface="MiSans" pitchFamily="34" charset="0"/>
                <a:ea typeface="MiSans" pitchFamily="34" charset="-122"/>
                <a:cs typeface="MiSans" pitchFamily="34" charset="-120"/>
              </a:rPr>
              <a:t>celsius = </a:t>
            </a:r>
            <a:r>
              <a:rPr lang="en-US" sz="1400" dirty="0">
                <a:solidFill>
                  <a:srgbClr val="00AEEF"/>
                </a:solidFill>
                <a:latin typeface="MiSans" pitchFamily="34" charset="0"/>
                <a:ea typeface="MiSans" pitchFamily="34" charset="-122"/>
                <a:cs typeface="MiSans" pitchFamily="34" charset="-120"/>
              </a:rPr>
              <a:t>float</a:t>
            </a:r>
            <a:r>
              <a:rPr lang="en-US" sz="1400" dirty="0">
                <a:solidFill>
                  <a:srgbClr val="FFFFFF"/>
                </a:solidFill>
                <a:latin typeface="MiSans" pitchFamily="34" charset="0"/>
                <a:ea typeface="MiSans" pitchFamily="34" charset="-122"/>
                <a:cs typeface="MiSans" pitchFamily="34" charset="-120"/>
              </a:rPr>
              <a:t>(</a:t>
            </a:r>
            <a:r>
              <a:rPr lang="en-US" sz="1400" dirty="0">
                <a:solidFill>
                  <a:srgbClr val="00AEEF"/>
                </a:solidFill>
                <a:latin typeface="MiSans" pitchFamily="34" charset="0"/>
                <a:ea typeface="MiSans" pitchFamily="34" charset="-122"/>
                <a:cs typeface="MiSans" pitchFamily="34" charset="-120"/>
              </a:rPr>
              <a:t>input</a:t>
            </a:r>
            <a:r>
              <a:rPr lang="en-US" sz="1400" dirty="0">
                <a:solidFill>
                  <a:srgbClr val="FFFFFF"/>
                </a:solidFill>
                <a:latin typeface="MiSans" pitchFamily="34" charset="0"/>
                <a:ea typeface="MiSans" pitchFamily="34" charset="-122"/>
                <a:cs typeface="MiSans" pitchFamily="34" charset="-120"/>
              </a:rPr>
              <a:t>(</a:t>
            </a:r>
            <a:r>
              <a:rPr lang="en-US" sz="1400" dirty="0">
                <a:solidFill>
                  <a:srgbClr val="FF5E5E"/>
                </a:solidFill>
                <a:latin typeface="MiSans" pitchFamily="34" charset="0"/>
                <a:ea typeface="MiSans" pitchFamily="34" charset="-122"/>
                <a:cs typeface="MiSans" pitchFamily="34" charset="-120"/>
              </a:rPr>
              <a:t>"Grados Celsius: "</a:t>
            </a:r>
            <a:r>
              <a:rPr lang="en-US" sz="1400" dirty="0">
                <a:solidFill>
                  <a:srgbClr val="FFFFFF"/>
                </a:solidFill>
                <a:latin typeface="MiSans" pitchFamily="34" charset="0"/>
                <a:ea typeface="MiSans" pitchFamily="34" charset="-122"/>
                <a:cs typeface="MiSans" pitchFamily="34" charset="-120"/>
              </a:rPr>
              <a:t>))</a:t>
            </a:r>
            <a:endParaRPr lang="en-US" sz="1600" dirty="0"/>
          </a:p>
        </p:txBody>
      </p:sp>
      <p:sp>
        <p:nvSpPr>
          <p:cNvPr id="11" name="Text 8"/>
          <p:cNvSpPr/>
          <p:nvPr/>
        </p:nvSpPr>
        <p:spPr>
          <a:xfrm>
            <a:off x="6705600" y="5649714"/>
            <a:ext cx="5118100" cy="254000"/>
          </a:xfrm>
          <a:prstGeom prst="rect">
            <a:avLst/>
          </a:prstGeom>
          <a:noFill/>
          <a:ln/>
        </p:spPr>
        <p:txBody>
          <a:bodyPr wrap="square" lIns="0" tIns="0" rIns="0" bIns="0" rtlCol="0" anchor="ctr"/>
          <a:lstStyle/>
          <a:p>
            <a:pPr>
              <a:lnSpc>
                <a:spcPct val="120000"/>
              </a:lnSpc>
            </a:pPr>
            <a:r>
              <a:rPr lang="en-US" sz="1400" dirty="0">
                <a:solidFill>
                  <a:srgbClr val="99A1AF"/>
                </a:solidFill>
                <a:latin typeface="MiSans" pitchFamily="34" charset="0"/>
                <a:ea typeface="MiSans" pitchFamily="34" charset="-122"/>
                <a:cs typeface="MiSans" pitchFamily="34" charset="-120"/>
              </a:rPr>
              <a:t># 2. Aplicar fórmula</a:t>
            </a:r>
            <a:endParaRPr lang="en-US" sz="1600" dirty="0"/>
          </a:p>
        </p:txBody>
      </p:sp>
      <p:sp>
        <p:nvSpPr>
          <p:cNvPr id="12" name="Text 9"/>
          <p:cNvSpPr/>
          <p:nvPr/>
        </p:nvSpPr>
        <p:spPr>
          <a:xfrm>
            <a:off x="6705600" y="5903714"/>
            <a:ext cx="5118100" cy="254000"/>
          </a:xfrm>
          <a:prstGeom prst="rect">
            <a:avLst/>
          </a:prstGeom>
          <a:noFill/>
          <a:ln/>
        </p:spPr>
        <p:txBody>
          <a:bodyPr wrap="square" lIns="0" tIns="0" rIns="0" bIns="0" rtlCol="0" anchor="ctr"/>
          <a:lstStyle/>
          <a:p>
            <a:pPr>
              <a:lnSpc>
                <a:spcPct val="120000"/>
              </a:lnSpc>
            </a:pPr>
            <a:r>
              <a:rPr lang="en-US" sz="1400" dirty="0">
                <a:solidFill>
                  <a:srgbClr val="FFFFFF"/>
                </a:solidFill>
                <a:latin typeface="MiSans" pitchFamily="34" charset="0"/>
                <a:ea typeface="MiSans" pitchFamily="34" charset="-122"/>
                <a:cs typeface="MiSans" pitchFamily="34" charset="-120"/>
              </a:rPr>
              <a:t>fahrenheit = celsius * </a:t>
            </a:r>
            <a:r>
              <a:rPr lang="en-US" sz="1400" dirty="0">
                <a:solidFill>
                  <a:srgbClr val="FFC200"/>
                </a:solidFill>
                <a:latin typeface="MiSans" pitchFamily="34" charset="0"/>
                <a:ea typeface="MiSans" pitchFamily="34" charset="-122"/>
                <a:cs typeface="MiSans" pitchFamily="34" charset="-120"/>
              </a:rPr>
              <a:t>9</a:t>
            </a:r>
            <a:r>
              <a:rPr lang="en-US" sz="1400" dirty="0">
                <a:solidFill>
                  <a:srgbClr val="FFFFFF"/>
                </a:solidFill>
                <a:latin typeface="MiSans" pitchFamily="34" charset="0"/>
                <a:ea typeface="MiSans" pitchFamily="34" charset="-122"/>
                <a:cs typeface="MiSans" pitchFamily="34" charset="-120"/>
              </a:rPr>
              <a:t>/</a:t>
            </a:r>
            <a:r>
              <a:rPr lang="en-US" sz="1400" dirty="0">
                <a:solidFill>
                  <a:srgbClr val="FFC200"/>
                </a:solidFill>
                <a:latin typeface="MiSans" pitchFamily="34" charset="0"/>
                <a:ea typeface="MiSans" pitchFamily="34" charset="-122"/>
                <a:cs typeface="MiSans" pitchFamily="34" charset="-120"/>
              </a:rPr>
              <a:t>5</a:t>
            </a:r>
            <a:r>
              <a:rPr lang="en-US" sz="1400" dirty="0">
                <a:solidFill>
                  <a:srgbClr val="FFFFFF"/>
                </a:solidFill>
                <a:latin typeface="MiSans" pitchFamily="34" charset="0"/>
                <a:ea typeface="MiSans" pitchFamily="34" charset="-122"/>
                <a:cs typeface="MiSans" pitchFamily="34" charset="-120"/>
              </a:rPr>
              <a:t> + </a:t>
            </a:r>
            <a:r>
              <a:rPr lang="en-US" sz="1400" dirty="0">
                <a:solidFill>
                  <a:srgbClr val="FFC200"/>
                </a:solidFill>
                <a:latin typeface="MiSans" pitchFamily="34" charset="0"/>
                <a:ea typeface="MiSans" pitchFamily="34" charset="-122"/>
                <a:cs typeface="MiSans" pitchFamily="34" charset="-120"/>
              </a:rPr>
              <a:t>32</a:t>
            </a:r>
            <a:endParaRPr lang="en-US" sz="1600" dirty="0"/>
          </a:p>
        </p:txBody>
      </p:sp>
      <p:sp>
        <p:nvSpPr>
          <p:cNvPr id="13" name="Text 10"/>
          <p:cNvSpPr/>
          <p:nvPr/>
        </p:nvSpPr>
        <p:spPr>
          <a:xfrm>
            <a:off x="6705600" y="6411714"/>
            <a:ext cx="5118100" cy="254000"/>
          </a:xfrm>
          <a:prstGeom prst="rect">
            <a:avLst/>
          </a:prstGeom>
          <a:noFill/>
          <a:ln/>
        </p:spPr>
        <p:txBody>
          <a:bodyPr wrap="square" lIns="0" tIns="0" rIns="0" bIns="0" rtlCol="0" anchor="ctr"/>
          <a:lstStyle/>
          <a:p>
            <a:pPr>
              <a:lnSpc>
                <a:spcPct val="120000"/>
              </a:lnSpc>
            </a:pPr>
            <a:r>
              <a:rPr lang="en-US" sz="1400" dirty="0">
                <a:solidFill>
                  <a:srgbClr val="99A1AF"/>
                </a:solidFill>
                <a:latin typeface="MiSans" pitchFamily="34" charset="0"/>
                <a:ea typeface="MiSans" pitchFamily="34" charset="-122"/>
                <a:cs typeface="MiSans" pitchFamily="34" charset="-120"/>
              </a:rPr>
              <a:t># 3. Mostrar resultado con 2 decimales</a:t>
            </a:r>
            <a:endParaRPr lang="en-US" sz="1600" dirty="0"/>
          </a:p>
        </p:txBody>
      </p:sp>
      <p:sp>
        <p:nvSpPr>
          <p:cNvPr id="14" name="Text 11"/>
          <p:cNvSpPr/>
          <p:nvPr/>
        </p:nvSpPr>
        <p:spPr>
          <a:xfrm>
            <a:off x="6705600" y="6665714"/>
            <a:ext cx="5118100" cy="254000"/>
          </a:xfrm>
          <a:prstGeom prst="rect">
            <a:avLst/>
          </a:prstGeom>
          <a:noFill/>
          <a:ln/>
        </p:spPr>
        <p:txBody>
          <a:bodyPr wrap="square" lIns="0" tIns="0" rIns="0" bIns="0" rtlCol="0" anchor="ctr"/>
          <a:lstStyle/>
          <a:p>
            <a:pPr>
              <a:lnSpc>
                <a:spcPct val="120000"/>
              </a:lnSpc>
            </a:pPr>
            <a:r>
              <a:rPr lang="en-US" sz="1400" dirty="0">
                <a:solidFill>
                  <a:srgbClr val="00AEEF"/>
                </a:solidFill>
                <a:latin typeface="MiSans" pitchFamily="34" charset="0"/>
                <a:ea typeface="MiSans" pitchFamily="34" charset="-122"/>
                <a:cs typeface="MiSans" pitchFamily="34" charset="-120"/>
              </a:rPr>
              <a:t>print</a:t>
            </a:r>
            <a:r>
              <a:rPr lang="en-US" sz="1400" dirty="0">
                <a:solidFill>
                  <a:srgbClr val="FFFFFF"/>
                </a:solidFill>
                <a:latin typeface="MiSans" pitchFamily="34" charset="0"/>
                <a:ea typeface="MiSans" pitchFamily="34" charset="-122"/>
                <a:cs typeface="MiSans" pitchFamily="34" charset="-120"/>
              </a:rPr>
              <a:t>(</a:t>
            </a:r>
            <a:r>
              <a:rPr lang="en-US" sz="1400" dirty="0">
                <a:solidFill>
                  <a:srgbClr val="FF5E5E"/>
                </a:solidFill>
                <a:latin typeface="MiSans" pitchFamily="34" charset="0"/>
                <a:ea typeface="MiSans" pitchFamily="34" charset="-122"/>
                <a:cs typeface="MiSans" pitchFamily="34" charset="-120"/>
              </a:rPr>
              <a:t>f"{celsius}°C son {fahrenheit:.2f}°F"</a:t>
            </a:r>
            <a:r>
              <a:rPr lang="en-US" sz="1400" dirty="0">
                <a:solidFill>
                  <a:srgbClr val="FFFFFF"/>
                </a:solidFill>
                <a:latin typeface="MiSans" pitchFamily="34" charset="0"/>
                <a:ea typeface="MiSans" pitchFamily="34" charset="-122"/>
                <a:cs typeface="MiSans" pitchFamily="34" charset="-120"/>
              </a:rPr>
              <a:t>)</a:t>
            </a:r>
            <a:endParaRPr lang="en-US" sz="1600" dirty="0"/>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name="Slide 18">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7:41-d2nf5d98bjvh7rlivsmg.png"/>
          <p:cNvPicPr>
            <a:picLocks noChangeAspect="1"/>
          </p:cNvPicPr>
          <p:nvPr/>
        </p:nvPicPr>
        <p:blipFill>
          <a:blip r:embed="rId3"/>
          <a:stretch>
            <a:fillRect/>
          </a:stretch>
        </p:blipFill>
        <p:spPr>
          <a:xfrm>
            <a:off x="4558665" y="1141095"/>
            <a:ext cx="3619500" cy="3912870"/>
          </a:xfrm>
          <a:prstGeom prst="rect">
            <a:avLst/>
          </a:prstGeom>
        </p:spPr>
      </p:pic>
      <p:sp>
        <p:nvSpPr>
          <p:cNvPr id="3" name="Shape 0"/>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1920240" y="5045710"/>
            <a:ext cx="8643620" cy="1743075"/>
          </a:xfrm>
          <a:prstGeom prst="rect">
            <a:avLst/>
          </a:prstGeom>
          <a:noFill/>
          <a:ln/>
        </p:spPr>
        <p:txBody>
          <a:bodyPr wrap="square" lIns="91440" tIns="45720" rIns="91440" bIns="45720" rtlCol="0" anchor="ctr">
            <a:spAutoFit/>
          </a:bodyPr>
          <a:lstStyle/>
          <a:p>
            <a:pPr algn="ctr">
              <a:lnSpc>
                <a:spcPct val="100000"/>
              </a:lnSpc>
            </a:pPr>
            <a:r>
              <a:rPr lang="en-US" sz="5400" b="1" dirty="0">
                <a:solidFill>
                  <a:srgbClr val="000000"/>
                </a:solidFill>
                <a:latin typeface="MiSans" pitchFamily="34" charset="0"/>
                <a:ea typeface="MiSans" pitchFamily="34" charset="-122"/>
                <a:cs typeface="MiSans" pitchFamily="34" charset="-120"/>
              </a:rPr>
              <a:t>Conclusión y próximos pasos</a:t>
            </a:r>
            <a:endParaRPr lang="en-US" sz="1600" dirty="0"/>
          </a:p>
        </p:txBody>
      </p:sp>
      <p:sp>
        <p:nvSpPr>
          <p:cNvPr id="8" name="Text 5"/>
          <p:cNvSpPr/>
          <p:nvPr/>
        </p:nvSpPr>
        <p:spPr>
          <a:xfrm>
            <a:off x="3447415" y="304483"/>
            <a:ext cx="5640070" cy="1025525"/>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06</a:t>
            </a:r>
            <a:endParaRPr lang="en-US" sz="1600" dirty="0"/>
          </a:p>
        </p:txBody>
      </p:sp>
      <p:sp>
        <p:nvSpPr>
          <p:cNvPr id="9" name="Shape 6"/>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name="Slide 19">
    <p:bg>
      <p:bgPr>
        <a:solidFill>
          <a:srgbClr val="F3F4F6"/>
        </a:solidFill>
        <a:effectLst/>
      </p:bgPr>
    </p:bg>
    <p:spTree>
      <p:nvGrpSpPr>
        <p:cNvPr id="1" name=""/>
        <p:cNvGrpSpPr/>
        <p:nvPr/>
      </p:nvGrpSpPr>
      <p:grpSpPr>
        <a:xfrm>
          <a:off x="0" y="0"/>
          <a:ext cx="0" cy="0"/>
          <a:chOff x="0" y="0"/>
          <a:chExt cx="0" cy="0"/>
        </a:xfrm>
      </p:grpSpPr>
      <p:sp>
        <p:nvSpPr>
          <p:cNvPr id="2" name="Text 0"/>
          <p:cNvSpPr/>
          <p:nvPr/>
        </p:nvSpPr>
        <p:spPr>
          <a:xfrm>
            <a:off x="139700" y="1289050"/>
            <a:ext cx="11912600" cy="508000"/>
          </a:xfrm>
          <a:prstGeom prst="rect">
            <a:avLst/>
          </a:prstGeom>
          <a:noFill/>
          <a:ln/>
        </p:spPr>
        <p:txBody>
          <a:bodyPr wrap="square" lIns="0" tIns="0" rIns="0" bIns="0" rtlCol="0" anchor="ctr"/>
          <a:lstStyle/>
          <a:p>
            <a:pPr algn="ctr">
              <a:lnSpc>
                <a:spcPct val="90000"/>
              </a:lnSpc>
            </a:pPr>
            <a:r>
              <a:rPr lang="en-US" sz="3600" b="1" dirty="0">
                <a:solidFill>
                  <a:srgbClr val="00AEEF"/>
                </a:solidFill>
                <a:latin typeface="Noto Sans SC" pitchFamily="34" charset="0"/>
                <a:ea typeface="Noto Sans SC" pitchFamily="34" charset="-122"/>
                <a:cs typeface="Noto Sans SC" pitchFamily="34" charset="-120"/>
              </a:rPr>
              <a:t>Resumen de Conceptos Clave</a:t>
            </a:r>
            <a:endParaRPr lang="en-US" sz="1600" dirty="0"/>
          </a:p>
        </p:txBody>
      </p:sp>
      <p:sp>
        <p:nvSpPr>
          <p:cNvPr id="3" name="Shape 1"/>
          <p:cNvSpPr/>
          <p:nvPr/>
        </p:nvSpPr>
        <p:spPr>
          <a:xfrm>
            <a:off x="254000" y="2203450"/>
            <a:ext cx="3695700" cy="2247900"/>
          </a:xfrm>
          <a:custGeom>
            <a:avLst/>
            <a:gdLst/>
            <a:ahLst/>
            <a:cxnLst/>
            <a:rect l="l" t="t" r="r" b="b"/>
            <a:pathLst>
              <a:path w="3695700" h="2247900">
                <a:moveTo>
                  <a:pt x="101605" y="0"/>
                </a:moveTo>
                <a:lnTo>
                  <a:pt x="3594095" y="0"/>
                </a:lnTo>
                <a:cubicBezTo>
                  <a:pt x="3650210" y="0"/>
                  <a:pt x="3695700" y="45490"/>
                  <a:pt x="3695700" y="101605"/>
                </a:cubicBezTo>
                <a:lnTo>
                  <a:pt x="3695700" y="2146295"/>
                </a:lnTo>
                <a:cubicBezTo>
                  <a:pt x="3695700" y="2202410"/>
                  <a:pt x="3650210" y="2247900"/>
                  <a:pt x="3594095" y="2247900"/>
                </a:cubicBezTo>
                <a:lnTo>
                  <a:pt x="101605" y="2247900"/>
                </a:lnTo>
                <a:cubicBezTo>
                  <a:pt x="45490" y="2247900"/>
                  <a:pt x="0" y="2202410"/>
                  <a:pt x="0" y="2146295"/>
                </a:cubicBezTo>
                <a:lnTo>
                  <a:pt x="0" y="101605"/>
                </a:lnTo>
                <a:cubicBezTo>
                  <a:pt x="0" y="45528"/>
                  <a:pt x="45528" y="0"/>
                  <a:pt x="101605" y="0"/>
                </a:cubicBezTo>
                <a:close/>
              </a:path>
            </a:pathLst>
          </a:custGeom>
          <a:solidFill>
            <a:srgbClr val="4080FF">
              <a:alpha val="10196"/>
            </a:srgbClr>
          </a:solidFill>
          <a:ln/>
        </p:spPr>
        <p:txBody>
          <a:bodyPr/>
          <a:lstStyle/>
          <a:p>
            <a:endParaRPr lang="es-CO"/>
          </a:p>
        </p:txBody>
      </p:sp>
      <p:sp>
        <p:nvSpPr>
          <p:cNvPr id="4" name="Shape 2"/>
          <p:cNvSpPr/>
          <p:nvPr/>
        </p:nvSpPr>
        <p:spPr>
          <a:xfrm>
            <a:off x="1871067" y="2406650"/>
            <a:ext cx="457200" cy="457200"/>
          </a:xfrm>
          <a:custGeom>
            <a:avLst/>
            <a:gdLst/>
            <a:ahLst/>
            <a:cxnLst/>
            <a:rect l="l" t="t" r="r" b="b"/>
            <a:pathLst>
              <a:path w="457200" h="457200">
                <a:moveTo>
                  <a:pt x="8394" y="105906"/>
                </a:moveTo>
                <a:cubicBezTo>
                  <a:pt x="-2768" y="94744"/>
                  <a:pt x="-2768" y="76617"/>
                  <a:pt x="8394" y="65455"/>
                </a:cubicBezTo>
                <a:cubicBezTo>
                  <a:pt x="19556" y="54293"/>
                  <a:pt x="37683" y="54293"/>
                  <a:pt x="48845" y="65455"/>
                </a:cubicBezTo>
                <a:lnTo>
                  <a:pt x="191720" y="208330"/>
                </a:lnTo>
                <a:cubicBezTo>
                  <a:pt x="202883" y="219492"/>
                  <a:pt x="202883" y="237619"/>
                  <a:pt x="191720" y="248781"/>
                </a:cubicBezTo>
                <a:lnTo>
                  <a:pt x="48845" y="391656"/>
                </a:lnTo>
                <a:cubicBezTo>
                  <a:pt x="37683" y="402818"/>
                  <a:pt x="19556" y="402818"/>
                  <a:pt x="8394" y="391656"/>
                </a:cubicBezTo>
                <a:cubicBezTo>
                  <a:pt x="-2768" y="380494"/>
                  <a:pt x="-2768" y="362367"/>
                  <a:pt x="8394" y="351205"/>
                </a:cubicBezTo>
                <a:lnTo>
                  <a:pt x="130999" y="228600"/>
                </a:lnTo>
                <a:lnTo>
                  <a:pt x="8394" y="105906"/>
                </a:lnTo>
                <a:close/>
                <a:moveTo>
                  <a:pt x="200025" y="342900"/>
                </a:moveTo>
                <a:lnTo>
                  <a:pt x="428625" y="342900"/>
                </a:lnTo>
                <a:cubicBezTo>
                  <a:pt x="444431" y="342900"/>
                  <a:pt x="457200" y="355669"/>
                  <a:pt x="457200" y="371475"/>
                </a:cubicBezTo>
                <a:cubicBezTo>
                  <a:pt x="457200" y="387281"/>
                  <a:pt x="444431" y="400050"/>
                  <a:pt x="428625" y="400050"/>
                </a:cubicBezTo>
                <a:lnTo>
                  <a:pt x="200025" y="400050"/>
                </a:lnTo>
                <a:cubicBezTo>
                  <a:pt x="184219" y="400050"/>
                  <a:pt x="171450" y="387281"/>
                  <a:pt x="171450" y="371475"/>
                </a:cubicBezTo>
                <a:cubicBezTo>
                  <a:pt x="171450" y="355669"/>
                  <a:pt x="184219" y="342900"/>
                  <a:pt x="200025" y="342900"/>
                </a:cubicBezTo>
                <a:close/>
              </a:path>
            </a:pathLst>
          </a:custGeom>
          <a:solidFill>
            <a:srgbClr val="4080FF"/>
          </a:solidFill>
          <a:ln/>
        </p:spPr>
        <p:txBody>
          <a:bodyPr/>
          <a:lstStyle/>
          <a:p>
            <a:endParaRPr lang="es-CO"/>
          </a:p>
        </p:txBody>
      </p:sp>
      <p:sp>
        <p:nvSpPr>
          <p:cNvPr id="5" name="Text 3"/>
          <p:cNvSpPr/>
          <p:nvPr/>
        </p:nvSpPr>
        <p:spPr>
          <a:xfrm>
            <a:off x="1248370" y="3016250"/>
            <a:ext cx="1701800" cy="355600"/>
          </a:xfrm>
          <a:prstGeom prst="rect">
            <a:avLst/>
          </a:prstGeom>
          <a:noFill/>
          <a:ln/>
        </p:spPr>
        <p:txBody>
          <a:bodyPr wrap="square" lIns="0" tIns="0" rIns="0" bIns="0" rtlCol="0" anchor="ctr"/>
          <a:lstStyle/>
          <a:p>
            <a:pPr algn="ctr">
              <a:lnSpc>
                <a:spcPct val="130000"/>
              </a:lnSpc>
            </a:pPr>
            <a:r>
              <a:rPr lang="en-US" sz="1800" b="1" dirty="0">
                <a:solidFill>
                  <a:srgbClr val="333333"/>
                </a:solidFill>
                <a:latin typeface="MiSans" pitchFamily="34" charset="0"/>
                <a:ea typeface="MiSans" pitchFamily="34" charset="-122"/>
                <a:cs typeface="MiSans" pitchFamily="34" charset="-120"/>
              </a:rPr>
              <a:t>Entrada/Salida</a:t>
            </a:r>
            <a:endParaRPr lang="en-US" sz="1600" dirty="0"/>
          </a:p>
        </p:txBody>
      </p:sp>
      <p:sp>
        <p:nvSpPr>
          <p:cNvPr id="6" name="Text 4"/>
          <p:cNvSpPr/>
          <p:nvPr/>
        </p:nvSpPr>
        <p:spPr>
          <a:xfrm>
            <a:off x="412750" y="3473450"/>
            <a:ext cx="3378200" cy="774700"/>
          </a:xfrm>
          <a:prstGeom prst="rect">
            <a:avLst/>
          </a:prstGeom>
          <a:noFill/>
          <a:ln/>
        </p:spPr>
        <p:txBody>
          <a:bodyPr wrap="square" lIns="0" tIns="0" rIns="0" bIns="0" rtlCol="0" anchor="ctr"/>
          <a:lstStyle/>
          <a:p>
            <a:pPr algn="ctr">
              <a:lnSpc>
                <a:spcPct val="120000"/>
              </a:lnSpc>
            </a:pPr>
            <a:r>
              <a:rPr lang="en-US" sz="1400" dirty="0">
                <a:solidFill>
                  <a:srgbClr val="333333"/>
                </a:solidFill>
                <a:latin typeface="MiSans" pitchFamily="34" charset="0"/>
                <a:ea typeface="MiSans" pitchFamily="34" charset="-122"/>
                <a:cs typeface="MiSans" pitchFamily="34" charset="-120"/>
              </a:rPr>
              <a:t>Dominar </a:t>
            </a:r>
            <a:r>
              <a:rPr lang="en-US" sz="1400" dirty="0">
                <a:solidFill>
                  <a:srgbClr val="333333"/>
                </a:solidFill>
                <a:highlight>
                  <a:srgbClr val="E5E7EB">
                    <a:alpha val="100000"/>
                  </a:srgbClr>
                </a:highlight>
                <a:latin typeface="MiSans" pitchFamily="34" charset="0"/>
                <a:ea typeface="MiSans" pitchFamily="34" charset="-122"/>
                <a:cs typeface="MiSans" pitchFamily="34" charset="-120"/>
              </a:rPr>
              <a:t>print() </a:t>
            </a:r>
            <a:r>
              <a:rPr lang="en-US" sz="1400" dirty="0">
                <a:solidFill>
                  <a:srgbClr val="333333"/>
                </a:solidFill>
                <a:latin typeface="MiSans" pitchFamily="34" charset="0"/>
                <a:ea typeface="MiSans" pitchFamily="34" charset="-122"/>
                <a:cs typeface="MiSans" pitchFamily="34" charset="-120"/>
              </a:rPr>
              <a:t>e </a:t>
            </a:r>
            <a:r>
              <a:rPr lang="en-US" sz="1400" dirty="0">
                <a:solidFill>
                  <a:srgbClr val="333333"/>
                </a:solidFill>
                <a:highlight>
                  <a:srgbClr val="E5E7EB">
                    <a:alpha val="100000"/>
                  </a:srgbClr>
                </a:highlight>
                <a:latin typeface="MiSans" pitchFamily="34" charset="0"/>
                <a:ea typeface="MiSans" pitchFamily="34" charset="-122"/>
                <a:cs typeface="MiSans" pitchFamily="34" charset="-120"/>
              </a:rPr>
              <a:t>input() </a:t>
            </a:r>
            <a:r>
              <a:rPr lang="en-US" sz="1400" dirty="0">
                <a:solidFill>
                  <a:srgbClr val="333333"/>
                </a:solidFill>
                <a:latin typeface="MiSans" pitchFamily="34" charset="0"/>
                <a:ea typeface="MiSans" pitchFamily="34" charset="-122"/>
                <a:cs typeface="MiSans" pitchFamily="34" charset="-120"/>
              </a:rPr>
              <a:t>es fundamental para que tus programas interactúen con el usuario.</a:t>
            </a:r>
            <a:endParaRPr lang="en-US" sz="1600" dirty="0"/>
          </a:p>
        </p:txBody>
      </p:sp>
      <p:sp>
        <p:nvSpPr>
          <p:cNvPr id="7" name="Shape 5"/>
          <p:cNvSpPr/>
          <p:nvPr/>
        </p:nvSpPr>
        <p:spPr>
          <a:xfrm>
            <a:off x="4250134" y="2203450"/>
            <a:ext cx="3695700" cy="2247900"/>
          </a:xfrm>
          <a:custGeom>
            <a:avLst/>
            <a:gdLst/>
            <a:ahLst/>
            <a:cxnLst/>
            <a:rect l="l" t="t" r="r" b="b"/>
            <a:pathLst>
              <a:path w="3695700" h="2247900">
                <a:moveTo>
                  <a:pt x="101605" y="0"/>
                </a:moveTo>
                <a:lnTo>
                  <a:pt x="3594095" y="0"/>
                </a:lnTo>
                <a:cubicBezTo>
                  <a:pt x="3650210" y="0"/>
                  <a:pt x="3695700" y="45490"/>
                  <a:pt x="3695700" y="101605"/>
                </a:cubicBezTo>
                <a:lnTo>
                  <a:pt x="3695700" y="2146295"/>
                </a:lnTo>
                <a:cubicBezTo>
                  <a:pt x="3695700" y="2202410"/>
                  <a:pt x="3650210" y="2247900"/>
                  <a:pt x="3594095" y="2247900"/>
                </a:cubicBezTo>
                <a:lnTo>
                  <a:pt x="101605" y="2247900"/>
                </a:lnTo>
                <a:cubicBezTo>
                  <a:pt x="45490" y="2247900"/>
                  <a:pt x="0" y="2202410"/>
                  <a:pt x="0" y="2146295"/>
                </a:cubicBezTo>
                <a:lnTo>
                  <a:pt x="0" y="101605"/>
                </a:lnTo>
                <a:cubicBezTo>
                  <a:pt x="0" y="45528"/>
                  <a:pt x="45528" y="0"/>
                  <a:pt x="101605" y="0"/>
                </a:cubicBezTo>
                <a:close/>
              </a:path>
            </a:pathLst>
          </a:custGeom>
          <a:solidFill>
            <a:srgbClr val="FFC200">
              <a:alpha val="10196"/>
            </a:srgbClr>
          </a:solidFill>
          <a:ln/>
        </p:spPr>
        <p:txBody>
          <a:bodyPr/>
          <a:lstStyle/>
          <a:p>
            <a:endParaRPr lang="es-CO"/>
          </a:p>
        </p:txBody>
      </p:sp>
      <p:sp>
        <p:nvSpPr>
          <p:cNvPr id="8" name="Shape 6"/>
          <p:cNvSpPr/>
          <p:nvPr/>
        </p:nvSpPr>
        <p:spPr>
          <a:xfrm>
            <a:off x="5867202" y="2406650"/>
            <a:ext cx="457200" cy="457200"/>
          </a:xfrm>
          <a:custGeom>
            <a:avLst/>
            <a:gdLst/>
            <a:ahLst/>
            <a:cxnLst/>
            <a:rect l="l" t="t" r="r" b="b"/>
            <a:pathLst>
              <a:path w="457200" h="457200">
                <a:moveTo>
                  <a:pt x="253603" y="-1161"/>
                </a:moveTo>
                <a:cubicBezTo>
                  <a:pt x="238155" y="-10091"/>
                  <a:pt x="219045" y="-10091"/>
                  <a:pt x="203597" y="-1161"/>
                </a:cubicBezTo>
                <a:lnTo>
                  <a:pt x="128409" y="42237"/>
                </a:lnTo>
                <a:cubicBezTo>
                  <a:pt x="112961" y="51167"/>
                  <a:pt x="103406" y="67687"/>
                  <a:pt x="103406" y="85546"/>
                </a:cubicBezTo>
                <a:lnTo>
                  <a:pt x="103406" y="176540"/>
                </a:lnTo>
                <a:lnTo>
                  <a:pt x="24557" y="222081"/>
                </a:lnTo>
                <a:cubicBezTo>
                  <a:pt x="9108" y="231011"/>
                  <a:pt x="-446" y="247531"/>
                  <a:pt x="-446" y="265390"/>
                </a:cubicBezTo>
                <a:lnTo>
                  <a:pt x="-446" y="352276"/>
                </a:lnTo>
                <a:cubicBezTo>
                  <a:pt x="-446" y="370136"/>
                  <a:pt x="9108" y="386655"/>
                  <a:pt x="24557" y="395585"/>
                </a:cubicBezTo>
                <a:lnTo>
                  <a:pt x="99834" y="438983"/>
                </a:lnTo>
                <a:cubicBezTo>
                  <a:pt x="115282" y="447913"/>
                  <a:pt x="134392" y="447913"/>
                  <a:pt x="149840" y="438983"/>
                </a:cubicBezTo>
                <a:lnTo>
                  <a:pt x="228689" y="393442"/>
                </a:lnTo>
                <a:lnTo>
                  <a:pt x="307538" y="438983"/>
                </a:lnTo>
                <a:cubicBezTo>
                  <a:pt x="322987" y="447913"/>
                  <a:pt x="342096" y="447913"/>
                  <a:pt x="357545" y="438983"/>
                </a:cubicBezTo>
                <a:lnTo>
                  <a:pt x="432643" y="395585"/>
                </a:lnTo>
                <a:cubicBezTo>
                  <a:pt x="448092" y="386655"/>
                  <a:pt x="457646" y="370136"/>
                  <a:pt x="457646" y="352276"/>
                </a:cubicBezTo>
                <a:lnTo>
                  <a:pt x="457646" y="265390"/>
                </a:lnTo>
                <a:cubicBezTo>
                  <a:pt x="457646" y="247531"/>
                  <a:pt x="448092" y="231011"/>
                  <a:pt x="432643" y="222081"/>
                </a:cubicBezTo>
                <a:lnTo>
                  <a:pt x="353794" y="176540"/>
                </a:lnTo>
                <a:lnTo>
                  <a:pt x="353794" y="85546"/>
                </a:lnTo>
                <a:cubicBezTo>
                  <a:pt x="353794" y="67687"/>
                  <a:pt x="344239" y="51167"/>
                  <a:pt x="328791" y="42237"/>
                </a:cubicBezTo>
                <a:lnTo>
                  <a:pt x="253603" y="-1161"/>
                </a:lnTo>
                <a:close/>
                <a:moveTo>
                  <a:pt x="207169" y="261283"/>
                </a:moveTo>
                <a:lnTo>
                  <a:pt x="207169" y="356384"/>
                </a:lnTo>
                <a:lnTo>
                  <a:pt x="128320" y="401925"/>
                </a:lnTo>
                <a:cubicBezTo>
                  <a:pt x="127248" y="402550"/>
                  <a:pt x="125998" y="402908"/>
                  <a:pt x="124748" y="402908"/>
                </a:cubicBezTo>
                <a:lnTo>
                  <a:pt x="124748" y="308878"/>
                </a:lnTo>
                <a:lnTo>
                  <a:pt x="207169" y="261283"/>
                </a:lnTo>
                <a:close/>
                <a:moveTo>
                  <a:pt x="413802" y="261818"/>
                </a:moveTo>
                <a:cubicBezTo>
                  <a:pt x="414427" y="262890"/>
                  <a:pt x="414784" y="264140"/>
                  <a:pt x="414784" y="265390"/>
                </a:cubicBezTo>
                <a:lnTo>
                  <a:pt x="414784" y="352276"/>
                </a:lnTo>
                <a:cubicBezTo>
                  <a:pt x="414784" y="354866"/>
                  <a:pt x="413445" y="357188"/>
                  <a:pt x="411212" y="358438"/>
                </a:cubicBezTo>
                <a:lnTo>
                  <a:pt x="335935" y="401836"/>
                </a:lnTo>
                <a:cubicBezTo>
                  <a:pt x="334863" y="402461"/>
                  <a:pt x="333613" y="402818"/>
                  <a:pt x="332363" y="402818"/>
                </a:cubicBezTo>
                <a:lnTo>
                  <a:pt x="332363" y="308789"/>
                </a:lnTo>
                <a:lnTo>
                  <a:pt x="413802" y="261818"/>
                </a:lnTo>
                <a:close/>
                <a:moveTo>
                  <a:pt x="311021" y="85546"/>
                </a:moveTo>
                <a:lnTo>
                  <a:pt x="311021" y="176540"/>
                </a:lnTo>
                <a:lnTo>
                  <a:pt x="228600" y="224135"/>
                </a:lnTo>
                <a:lnTo>
                  <a:pt x="228600" y="129034"/>
                </a:lnTo>
                <a:lnTo>
                  <a:pt x="310039" y="82064"/>
                </a:lnTo>
                <a:cubicBezTo>
                  <a:pt x="310664" y="83135"/>
                  <a:pt x="311021" y="84386"/>
                  <a:pt x="311021" y="85636"/>
                </a:cubicBezTo>
                <a:close/>
              </a:path>
            </a:pathLst>
          </a:custGeom>
          <a:solidFill>
            <a:srgbClr val="FFC200"/>
          </a:solidFill>
          <a:ln/>
        </p:spPr>
        <p:txBody>
          <a:bodyPr/>
          <a:lstStyle/>
          <a:p>
            <a:endParaRPr lang="es-CO"/>
          </a:p>
        </p:txBody>
      </p:sp>
      <p:sp>
        <p:nvSpPr>
          <p:cNvPr id="9" name="Text 7"/>
          <p:cNvSpPr/>
          <p:nvPr/>
        </p:nvSpPr>
        <p:spPr>
          <a:xfrm>
            <a:off x="5219502" y="3016250"/>
            <a:ext cx="1752600" cy="355600"/>
          </a:xfrm>
          <a:prstGeom prst="rect">
            <a:avLst/>
          </a:prstGeom>
          <a:noFill/>
          <a:ln/>
        </p:spPr>
        <p:txBody>
          <a:bodyPr wrap="square" lIns="0" tIns="0" rIns="0" bIns="0" rtlCol="0" anchor="ctr"/>
          <a:lstStyle/>
          <a:p>
            <a:pPr algn="ctr">
              <a:lnSpc>
                <a:spcPct val="130000"/>
              </a:lnSpc>
            </a:pPr>
            <a:r>
              <a:rPr lang="en-US" sz="1800" b="1" dirty="0">
                <a:solidFill>
                  <a:srgbClr val="333333"/>
                </a:solidFill>
                <a:latin typeface="MiSans" pitchFamily="34" charset="0"/>
                <a:ea typeface="MiSans" pitchFamily="34" charset="-122"/>
                <a:cs typeface="MiSans" pitchFamily="34" charset="-120"/>
              </a:rPr>
              <a:t>Tipos de Datos</a:t>
            </a:r>
            <a:endParaRPr lang="en-US" sz="1600" dirty="0"/>
          </a:p>
        </p:txBody>
      </p:sp>
      <p:sp>
        <p:nvSpPr>
          <p:cNvPr id="10" name="Text 8"/>
          <p:cNvSpPr/>
          <p:nvPr/>
        </p:nvSpPr>
        <p:spPr>
          <a:xfrm>
            <a:off x="4408884" y="3473450"/>
            <a:ext cx="3378200" cy="774700"/>
          </a:xfrm>
          <a:prstGeom prst="rect">
            <a:avLst/>
          </a:prstGeom>
          <a:noFill/>
          <a:ln/>
        </p:spPr>
        <p:txBody>
          <a:bodyPr wrap="square" lIns="0" tIns="0" rIns="0" bIns="0" rtlCol="0" anchor="ctr"/>
          <a:lstStyle/>
          <a:p>
            <a:pPr algn="ctr">
              <a:lnSpc>
                <a:spcPct val="120000"/>
              </a:lnSpc>
            </a:pPr>
            <a:r>
              <a:rPr lang="en-US" sz="1400" dirty="0">
                <a:solidFill>
                  <a:srgbClr val="333333"/>
                </a:solidFill>
                <a:latin typeface="MiSans" pitchFamily="34" charset="0"/>
                <a:ea typeface="MiSans" pitchFamily="34" charset="-122"/>
                <a:cs typeface="MiSans" pitchFamily="34" charset="-120"/>
              </a:rPr>
              <a:t>Conocer </a:t>
            </a:r>
            <a:r>
              <a:rPr lang="en-US" sz="1400" dirty="0">
                <a:solidFill>
                  <a:srgbClr val="333333"/>
                </a:solidFill>
                <a:highlight>
                  <a:srgbClr val="E5E7EB">
                    <a:alpha val="100000"/>
                  </a:srgbClr>
                </a:highlight>
                <a:latin typeface="MiSans" pitchFamily="34" charset="0"/>
                <a:ea typeface="MiSans" pitchFamily="34" charset="-122"/>
                <a:cs typeface="MiSans" pitchFamily="34" charset="-120"/>
              </a:rPr>
              <a:t>int </a:t>
            </a:r>
            <a:r>
              <a:rPr lang="en-US" sz="1400" dirty="0">
                <a:solidFill>
                  <a:srgbClr val="333333"/>
                </a:solidFill>
                <a:latin typeface="MiSans" pitchFamily="34" charset="0"/>
                <a:ea typeface="MiSans" pitchFamily="34" charset="-122"/>
                <a:cs typeface="MiSans" pitchFamily="34" charset="-120"/>
              </a:rPr>
              <a:t>, </a:t>
            </a:r>
            <a:r>
              <a:rPr lang="en-US" sz="1400" dirty="0">
                <a:solidFill>
                  <a:srgbClr val="333333"/>
                </a:solidFill>
                <a:highlight>
                  <a:srgbClr val="E5E7EB">
                    <a:alpha val="100000"/>
                  </a:srgbClr>
                </a:highlight>
                <a:latin typeface="MiSans" pitchFamily="34" charset="0"/>
                <a:ea typeface="MiSans" pitchFamily="34" charset="-122"/>
                <a:cs typeface="MiSans" pitchFamily="34" charset="-120"/>
              </a:rPr>
              <a:t>float </a:t>
            </a:r>
            <a:r>
              <a:rPr lang="en-US" sz="1400" dirty="0">
                <a:solidFill>
                  <a:srgbClr val="333333"/>
                </a:solidFill>
                <a:latin typeface="MiSans" pitchFamily="34" charset="0"/>
                <a:ea typeface="MiSans" pitchFamily="34" charset="-122"/>
                <a:cs typeface="MiSans" pitchFamily="34" charset="-120"/>
              </a:rPr>
              <a:t>, </a:t>
            </a:r>
            <a:r>
              <a:rPr lang="en-US" sz="1400" dirty="0">
                <a:solidFill>
                  <a:srgbClr val="333333"/>
                </a:solidFill>
                <a:highlight>
                  <a:srgbClr val="E5E7EB">
                    <a:alpha val="100000"/>
                  </a:srgbClr>
                </a:highlight>
                <a:latin typeface="MiSans" pitchFamily="34" charset="0"/>
                <a:ea typeface="MiSans" pitchFamily="34" charset="-122"/>
                <a:cs typeface="MiSans" pitchFamily="34" charset="-120"/>
              </a:rPr>
              <a:t>str </a:t>
            </a:r>
            <a:r>
              <a:rPr lang="en-US" sz="1400" dirty="0">
                <a:solidFill>
                  <a:srgbClr val="333333"/>
                </a:solidFill>
                <a:latin typeface="MiSans" pitchFamily="34" charset="0"/>
                <a:ea typeface="MiSans" pitchFamily="34" charset="-122"/>
                <a:cs typeface="MiSans" pitchFamily="34" charset="-120"/>
              </a:rPr>
              <a:t>y </a:t>
            </a:r>
            <a:r>
              <a:rPr lang="en-US" sz="1400" dirty="0">
                <a:solidFill>
                  <a:srgbClr val="333333"/>
                </a:solidFill>
                <a:highlight>
                  <a:srgbClr val="E5E7EB">
                    <a:alpha val="100000"/>
                  </a:srgbClr>
                </a:highlight>
                <a:latin typeface="MiSans" pitchFamily="34" charset="0"/>
                <a:ea typeface="MiSans" pitchFamily="34" charset="-122"/>
                <a:cs typeface="MiSans" pitchFamily="34" charset="-120"/>
              </a:rPr>
              <a:t>bool </a:t>
            </a:r>
            <a:r>
              <a:rPr lang="en-US" sz="1400" dirty="0">
                <a:solidFill>
                  <a:srgbClr val="333333"/>
                </a:solidFill>
                <a:latin typeface="MiSans" pitchFamily="34" charset="0"/>
                <a:ea typeface="MiSans" pitchFamily="34" charset="-122"/>
                <a:cs typeface="MiSans" pitchFamily="34" charset="-120"/>
              </a:rPr>
              <a:t>te permite manipular la información de forma correcta.</a:t>
            </a:r>
            <a:endParaRPr lang="en-US" sz="1600" dirty="0"/>
          </a:p>
        </p:txBody>
      </p:sp>
      <p:sp>
        <p:nvSpPr>
          <p:cNvPr id="11" name="Shape 9"/>
          <p:cNvSpPr/>
          <p:nvPr/>
        </p:nvSpPr>
        <p:spPr>
          <a:xfrm>
            <a:off x="8246467" y="2203450"/>
            <a:ext cx="3695700" cy="2247900"/>
          </a:xfrm>
          <a:custGeom>
            <a:avLst/>
            <a:gdLst/>
            <a:ahLst/>
            <a:cxnLst/>
            <a:rect l="l" t="t" r="r" b="b"/>
            <a:pathLst>
              <a:path w="3695700" h="2247900">
                <a:moveTo>
                  <a:pt x="101605" y="0"/>
                </a:moveTo>
                <a:lnTo>
                  <a:pt x="3594095" y="0"/>
                </a:lnTo>
                <a:cubicBezTo>
                  <a:pt x="3650210" y="0"/>
                  <a:pt x="3695700" y="45490"/>
                  <a:pt x="3695700" y="101605"/>
                </a:cubicBezTo>
                <a:lnTo>
                  <a:pt x="3695700" y="2146295"/>
                </a:lnTo>
                <a:cubicBezTo>
                  <a:pt x="3695700" y="2202410"/>
                  <a:pt x="3650210" y="2247900"/>
                  <a:pt x="3594095" y="2247900"/>
                </a:cubicBezTo>
                <a:lnTo>
                  <a:pt x="101605" y="2247900"/>
                </a:lnTo>
                <a:cubicBezTo>
                  <a:pt x="45490" y="2247900"/>
                  <a:pt x="0" y="2202410"/>
                  <a:pt x="0" y="2146295"/>
                </a:cubicBezTo>
                <a:lnTo>
                  <a:pt x="0" y="101605"/>
                </a:lnTo>
                <a:cubicBezTo>
                  <a:pt x="0" y="45528"/>
                  <a:pt x="45528" y="0"/>
                  <a:pt x="101605" y="0"/>
                </a:cubicBezTo>
                <a:close/>
              </a:path>
            </a:pathLst>
          </a:custGeom>
          <a:solidFill>
            <a:srgbClr val="FF5E5E">
              <a:alpha val="10196"/>
            </a:srgbClr>
          </a:solidFill>
          <a:ln/>
        </p:spPr>
        <p:txBody>
          <a:bodyPr/>
          <a:lstStyle/>
          <a:p>
            <a:endParaRPr lang="es-CO"/>
          </a:p>
        </p:txBody>
      </p:sp>
      <p:sp>
        <p:nvSpPr>
          <p:cNvPr id="12" name="Shape 10"/>
          <p:cNvSpPr/>
          <p:nvPr/>
        </p:nvSpPr>
        <p:spPr>
          <a:xfrm>
            <a:off x="9863534" y="2406650"/>
            <a:ext cx="457200" cy="457200"/>
          </a:xfrm>
          <a:custGeom>
            <a:avLst/>
            <a:gdLst/>
            <a:ahLst/>
            <a:cxnLst/>
            <a:rect l="l" t="t" r="r" b="b"/>
            <a:pathLst>
              <a:path w="457200" h="457200">
                <a:moveTo>
                  <a:pt x="228600" y="457200"/>
                </a:moveTo>
                <a:cubicBezTo>
                  <a:pt x="354768" y="457200"/>
                  <a:pt x="457200" y="354768"/>
                  <a:pt x="457200" y="228600"/>
                </a:cubicBezTo>
                <a:cubicBezTo>
                  <a:pt x="457200" y="102432"/>
                  <a:pt x="354768" y="0"/>
                  <a:pt x="228600" y="0"/>
                </a:cubicBezTo>
                <a:cubicBezTo>
                  <a:pt x="102432" y="0"/>
                  <a:pt x="0" y="102432"/>
                  <a:pt x="0" y="228600"/>
                </a:cubicBezTo>
                <a:cubicBezTo>
                  <a:pt x="0" y="354768"/>
                  <a:pt x="102432" y="457200"/>
                  <a:pt x="228600" y="457200"/>
                </a:cubicBezTo>
                <a:close/>
                <a:moveTo>
                  <a:pt x="303967" y="189934"/>
                </a:moveTo>
                <a:lnTo>
                  <a:pt x="232529" y="304234"/>
                </a:lnTo>
                <a:cubicBezTo>
                  <a:pt x="228779" y="310217"/>
                  <a:pt x="222349" y="313968"/>
                  <a:pt x="215295" y="314325"/>
                </a:cubicBezTo>
                <a:cubicBezTo>
                  <a:pt x="208240" y="314682"/>
                  <a:pt x="201454" y="311468"/>
                  <a:pt x="197257" y="305753"/>
                </a:cubicBezTo>
                <a:lnTo>
                  <a:pt x="154394" y="248602"/>
                </a:lnTo>
                <a:cubicBezTo>
                  <a:pt x="147251" y="239137"/>
                  <a:pt x="149215" y="225743"/>
                  <a:pt x="158681" y="218599"/>
                </a:cubicBezTo>
                <a:cubicBezTo>
                  <a:pt x="168146" y="211455"/>
                  <a:pt x="181541" y="213420"/>
                  <a:pt x="188684" y="222885"/>
                </a:cubicBezTo>
                <a:lnTo>
                  <a:pt x="212794" y="255032"/>
                </a:lnTo>
                <a:lnTo>
                  <a:pt x="267623" y="167253"/>
                </a:lnTo>
                <a:cubicBezTo>
                  <a:pt x="273874" y="157252"/>
                  <a:pt x="287089" y="154126"/>
                  <a:pt x="297180" y="160466"/>
                </a:cubicBezTo>
                <a:cubicBezTo>
                  <a:pt x="307271" y="166807"/>
                  <a:pt x="310307" y="179933"/>
                  <a:pt x="303967" y="190024"/>
                </a:cubicBezTo>
                <a:close/>
              </a:path>
            </a:pathLst>
          </a:custGeom>
          <a:solidFill>
            <a:srgbClr val="FF5E5E"/>
          </a:solidFill>
          <a:ln/>
        </p:spPr>
        <p:txBody>
          <a:bodyPr/>
          <a:lstStyle/>
          <a:p>
            <a:endParaRPr lang="es-CO"/>
          </a:p>
        </p:txBody>
      </p:sp>
      <p:sp>
        <p:nvSpPr>
          <p:cNvPr id="13" name="Text 11"/>
          <p:cNvSpPr/>
          <p:nvPr/>
        </p:nvSpPr>
        <p:spPr>
          <a:xfrm>
            <a:off x="8580239" y="3016250"/>
            <a:ext cx="3022600" cy="355600"/>
          </a:xfrm>
          <a:prstGeom prst="rect">
            <a:avLst/>
          </a:prstGeom>
          <a:noFill/>
          <a:ln/>
        </p:spPr>
        <p:txBody>
          <a:bodyPr wrap="square" lIns="0" tIns="0" rIns="0" bIns="0" rtlCol="0" anchor="ctr"/>
          <a:lstStyle/>
          <a:p>
            <a:pPr algn="ctr">
              <a:lnSpc>
                <a:spcPct val="130000"/>
              </a:lnSpc>
            </a:pPr>
            <a:r>
              <a:rPr lang="en-US" sz="1800" b="1" dirty="0">
                <a:solidFill>
                  <a:srgbClr val="333333"/>
                </a:solidFill>
                <a:latin typeface="MiSans" pitchFamily="34" charset="0"/>
                <a:ea typeface="MiSans" pitchFamily="34" charset="-122"/>
                <a:cs typeface="MiSans" pitchFamily="34" charset="-120"/>
              </a:rPr>
              <a:t>Conversiones y Validación</a:t>
            </a:r>
            <a:endParaRPr lang="en-US" sz="1600" dirty="0"/>
          </a:p>
        </p:txBody>
      </p:sp>
      <p:sp>
        <p:nvSpPr>
          <p:cNvPr id="14" name="Text 12"/>
          <p:cNvSpPr/>
          <p:nvPr/>
        </p:nvSpPr>
        <p:spPr>
          <a:xfrm>
            <a:off x="8405217" y="3473450"/>
            <a:ext cx="3378200" cy="762000"/>
          </a:xfrm>
          <a:prstGeom prst="rect">
            <a:avLst/>
          </a:prstGeom>
          <a:noFill/>
          <a:ln/>
        </p:spPr>
        <p:txBody>
          <a:bodyPr wrap="square" lIns="0" tIns="0" rIns="0" bIns="0" rtlCol="0" anchor="ctr"/>
          <a:lstStyle/>
          <a:p>
            <a:pPr algn="ctr">
              <a:lnSpc>
                <a:spcPct val="120000"/>
              </a:lnSpc>
            </a:pPr>
            <a:r>
              <a:rPr lang="en-US" sz="1400" dirty="0">
                <a:solidFill>
                  <a:srgbClr val="333333"/>
                </a:solidFill>
                <a:latin typeface="MiSans" pitchFamily="34" charset="0"/>
                <a:ea typeface="MiSans" pitchFamily="34" charset="-122"/>
                <a:cs typeface="MiSans" pitchFamily="34" charset="-120"/>
              </a:rPr>
              <a:t>Transformar y validar datos garantiza que tu programa sea robusto y no falle con entradas inesperadas.</a:t>
            </a:r>
            <a:endParaRPr lang="en-US" sz="1600" dirty="0"/>
          </a:p>
        </p:txBody>
      </p:sp>
      <p:sp>
        <p:nvSpPr>
          <p:cNvPr id="15" name="Text 13"/>
          <p:cNvSpPr/>
          <p:nvPr/>
        </p:nvSpPr>
        <p:spPr>
          <a:xfrm>
            <a:off x="196850" y="4857750"/>
            <a:ext cx="11798300" cy="711200"/>
          </a:xfrm>
          <a:prstGeom prst="rect">
            <a:avLst/>
          </a:prstGeom>
          <a:noFill/>
          <a:ln/>
        </p:spPr>
        <p:txBody>
          <a:bodyPr wrap="square" lIns="0" tIns="0" rIns="0" bIns="0" rtlCol="0" anchor="ctr"/>
          <a:lstStyle/>
          <a:p>
            <a:pPr algn="ctr">
              <a:lnSpc>
                <a:spcPct val="130000"/>
              </a:lnSpc>
            </a:pPr>
            <a:r>
              <a:rPr lang="en-US" sz="1800" dirty="0">
                <a:solidFill>
                  <a:srgbClr val="333333"/>
                </a:solidFill>
                <a:latin typeface="MiSans" pitchFamily="34" charset="0"/>
                <a:ea typeface="MiSans" pitchFamily="34" charset="-122"/>
                <a:cs typeface="MiSans" pitchFamily="34" charset="-120"/>
              </a:rPr>
              <a:t>Estos elementos son la base para escribir programas útiles y te preparan para aprender estructuras de control y funciones.</a:t>
            </a:r>
            <a:endParaRPr lang="en-US" sz="1600" dirty="0"/>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name="Slide 20">
    <p:bg>
      <p:bgPr>
        <a:solidFill>
          <a:srgbClr val="F3F4F6"/>
        </a:solidFill>
        <a:effectLst/>
      </p:bgPr>
    </p:bg>
    <p:spTree>
      <p:nvGrpSpPr>
        <p:cNvPr id="1" name=""/>
        <p:cNvGrpSpPr/>
        <p:nvPr/>
      </p:nvGrpSpPr>
      <p:grpSpPr>
        <a:xfrm>
          <a:off x="0" y="0"/>
          <a:ext cx="0" cy="0"/>
          <a:chOff x="0" y="0"/>
          <a:chExt cx="0" cy="0"/>
        </a:xfrm>
      </p:grpSpPr>
      <p:sp>
        <p:nvSpPr>
          <p:cNvPr id="2" name="Text 0"/>
          <p:cNvSpPr/>
          <p:nvPr/>
        </p:nvSpPr>
        <p:spPr>
          <a:xfrm>
            <a:off x="254000" y="381000"/>
            <a:ext cx="5664200" cy="1016000"/>
          </a:xfrm>
          <a:prstGeom prst="rect">
            <a:avLst/>
          </a:prstGeom>
          <a:noFill/>
          <a:ln/>
        </p:spPr>
        <p:txBody>
          <a:bodyPr wrap="square" lIns="0" tIns="0" rIns="0" bIns="0" rtlCol="0" anchor="ctr"/>
          <a:lstStyle/>
          <a:p>
            <a:pPr>
              <a:lnSpc>
                <a:spcPct val="90000"/>
              </a:lnSpc>
            </a:pPr>
            <a:r>
              <a:rPr lang="en-US" sz="3600" b="1" dirty="0">
                <a:solidFill>
                  <a:srgbClr val="00AEEF"/>
                </a:solidFill>
                <a:latin typeface="Noto Sans SC" pitchFamily="34" charset="0"/>
                <a:ea typeface="Noto Sans SC" pitchFamily="34" charset="-122"/>
                <a:cs typeface="Noto Sans SC" pitchFamily="34" charset="-120"/>
              </a:rPr>
              <a:t>Recursos y Prácticas Recomendadas</a:t>
            </a:r>
            <a:endParaRPr lang="en-US" sz="1600" dirty="0"/>
          </a:p>
        </p:txBody>
      </p:sp>
      <p:sp>
        <p:nvSpPr>
          <p:cNvPr id="3" name="Text 1"/>
          <p:cNvSpPr/>
          <p:nvPr/>
        </p:nvSpPr>
        <p:spPr>
          <a:xfrm>
            <a:off x="254000" y="1701800"/>
            <a:ext cx="5562600" cy="355600"/>
          </a:xfrm>
          <a:prstGeom prst="rect">
            <a:avLst/>
          </a:prstGeom>
          <a:noFill/>
          <a:ln/>
        </p:spPr>
        <p:txBody>
          <a:bodyPr wrap="square" lIns="0" tIns="0" rIns="0" bIns="0" rtlCol="0" anchor="ctr"/>
          <a:lstStyle/>
          <a:p>
            <a:pPr>
              <a:lnSpc>
                <a:spcPct val="120000"/>
              </a:lnSpc>
            </a:pPr>
            <a:r>
              <a:rPr lang="en-US" sz="2000" b="1" dirty="0">
                <a:solidFill>
                  <a:srgbClr val="4080FF"/>
                </a:solidFill>
                <a:latin typeface="Noto Sans SC" pitchFamily="34" charset="0"/>
                <a:ea typeface="Noto Sans SC" pitchFamily="34" charset="-122"/>
                <a:cs typeface="Noto Sans SC" pitchFamily="34" charset="-120"/>
              </a:rPr>
              <a:t>Recursos para Aprender Más</a:t>
            </a:r>
            <a:endParaRPr lang="en-US" sz="1600" dirty="0"/>
          </a:p>
        </p:txBody>
      </p:sp>
      <p:sp>
        <p:nvSpPr>
          <p:cNvPr id="4" name="Text 2"/>
          <p:cNvSpPr/>
          <p:nvPr/>
        </p:nvSpPr>
        <p:spPr>
          <a:xfrm>
            <a:off x="254000" y="2159000"/>
            <a:ext cx="4229510" cy="609600"/>
          </a:xfrm>
          <a:prstGeom prst="rect">
            <a:avLst/>
          </a:prstGeom>
          <a:noFill/>
          <a:ln/>
        </p:spPr>
        <p:txBody>
          <a:bodyPr wrap="square" lIns="0" tIns="0" rIns="0" bIns="0" rtlCol="0" anchor="ctr"/>
          <a:lstStyle/>
          <a:p>
            <a:pPr marL="254000" indent="-254000">
              <a:lnSpc>
                <a:spcPct val="130000"/>
              </a:lnSpc>
              <a:spcBef>
                <a:spcPts val="10"/>
              </a:spcBef>
              <a:buSzPct val="100000"/>
              <a:buChar char="•"/>
            </a:pPr>
            <a:r>
              <a:rPr lang="en-US" sz="1600" b="1" dirty="0">
                <a:solidFill>
                  <a:srgbClr val="333333"/>
                </a:solidFill>
                <a:latin typeface="MiSans" pitchFamily="34" charset="0"/>
                <a:ea typeface="MiSans" pitchFamily="34" charset="-122"/>
                <a:cs typeface="MiSans" pitchFamily="34" charset="-120"/>
              </a:rPr>
              <a:t>Documentación oficial:</a:t>
            </a:r>
            <a:r>
              <a:rPr lang="en-US" sz="1600" dirty="0">
                <a:solidFill>
                  <a:srgbClr val="333333"/>
                </a:solidFill>
                <a:latin typeface="MiSans" pitchFamily="34" charset="0"/>
                <a:ea typeface="MiSans" pitchFamily="34" charset="-122"/>
                <a:cs typeface="MiSans" pitchFamily="34" charset="-120"/>
              </a:rPr>
              <a:t> </a:t>
            </a:r>
            <a:r>
              <a:rPr lang="en-US" sz="1600" dirty="0">
                <a:solidFill>
                  <a:srgbClr val="333333"/>
                </a:solidFill>
                <a:highlight>
                  <a:srgbClr val="E5E7EB">
                    <a:alpha val="100000"/>
                  </a:srgbClr>
                </a:highlight>
                <a:latin typeface="MiSans" pitchFamily="34" charset="0"/>
                <a:ea typeface="MiSans" pitchFamily="34" charset="-122"/>
                <a:cs typeface="MiSans" pitchFamily="34" charset="-120"/>
              </a:rPr>
              <a:t>docs.python.org</a:t>
            </a:r>
            <a:endParaRPr lang="en-US" sz="1600" dirty="0"/>
          </a:p>
        </p:txBody>
      </p:sp>
      <p:sp>
        <p:nvSpPr>
          <p:cNvPr id="5" name="Text 3"/>
          <p:cNvSpPr/>
          <p:nvPr/>
        </p:nvSpPr>
        <p:spPr>
          <a:xfrm>
            <a:off x="254000" y="3251200"/>
            <a:ext cx="5562600" cy="355600"/>
          </a:xfrm>
          <a:prstGeom prst="rect">
            <a:avLst/>
          </a:prstGeom>
          <a:noFill/>
          <a:ln/>
        </p:spPr>
        <p:txBody>
          <a:bodyPr wrap="square" lIns="0" tIns="0" rIns="0" bIns="0" rtlCol="0" anchor="ctr"/>
          <a:lstStyle/>
          <a:p>
            <a:pPr>
              <a:lnSpc>
                <a:spcPct val="120000"/>
              </a:lnSpc>
            </a:pPr>
            <a:r>
              <a:rPr lang="en-US" sz="2000" b="1" dirty="0">
                <a:solidFill>
                  <a:srgbClr val="FFC200"/>
                </a:solidFill>
                <a:latin typeface="Noto Sans SC" pitchFamily="34" charset="0"/>
                <a:ea typeface="Noto Sans SC" pitchFamily="34" charset="-122"/>
                <a:cs typeface="Noto Sans SC" pitchFamily="34" charset="-120"/>
              </a:rPr>
              <a:t>Buenas Prácticas</a:t>
            </a:r>
            <a:endParaRPr lang="en-US" sz="1600" dirty="0"/>
          </a:p>
        </p:txBody>
      </p:sp>
      <p:sp>
        <p:nvSpPr>
          <p:cNvPr id="6" name="Text 4"/>
          <p:cNvSpPr/>
          <p:nvPr/>
        </p:nvSpPr>
        <p:spPr>
          <a:xfrm>
            <a:off x="254000" y="3606800"/>
            <a:ext cx="5537200" cy="1930400"/>
          </a:xfrm>
          <a:prstGeom prst="rect">
            <a:avLst/>
          </a:prstGeom>
          <a:noFill/>
          <a:ln/>
        </p:spPr>
        <p:txBody>
          <a:bodyPr wrap="square" lIns="0" tIns="0" rIns="0" bIns="0" rtlCol="0" anchor="ctr"/>
          <a:lstStyle/>
          <a:p>
            <a:pPr marL="254000" indent="-254000">
              <a:lnSpc>
                <a:spcPct val="130000"/>
              </a:lnSpc>
              <a:spcBef>
                <a:spcPts val="10"/>
              </a:spcBef>
              <a:buSzPct val="100000"/>
              <a:buChar char="•"/>
            </a:pPr>
            <a:r>
              <a:rPr lang="en-US" sz="1600" b="1" dirty="0">
                <a:solidFill>
                  <a:srgbClr val="333333"/>
                </a:solidFill>
                <a:latin typeface="MiSans" pitchFamily="34" charset="0"/>
                <a:ea typeface="MiSans" pitchFamily="34" charset="-122"/>
                <a:cs typeface="MiSans" pitchFamily="34" charset="-120"/>
              </a:rPr>
              <a:t>Practicar la lectura de errores:</a:t>
            </a:r>
            <a:r>
              <a:rPr lang="en-US" sz="1600" dirty="0">
                <a:solidFill>
                  <a:srgbClr val="333333"/>
                </a:solidFill>
                <a:latin typeface="MiSans" pitchFamily="34" charset="0"/>
                <a:ea typeface="MiSans" pitchFamily="34" charset="-122"/>
                <a:cs typeface="MiSans" pitchFamily="34" charset="-120"/>
              </a:rPr>
              <a:t> Es la mejor forma de aprender a depurar.</a:t>
            </a:r>
            <a:endParaRPr lang="en-US" sz="1600" dirty="0"/>
          </a:p>
          <a:p>
            <a:pPr marL="254000" indent="-254000">
              <a:lnSpc>
                <a:spcPct val="130000"/>
              </a:lnSpc>
              <a:spcBef>
                <a:spcPts val="10"/>
              </a:spcBef>
              <a:buSzPct val="100000"/>
              <a:buChar char="•"/>
            </a:pPr>
            <a:r>
              <a:rPr lang="en-US" sz="1600" b="1" dirty="0">
                <a:solidFill>
                  <a:srgbClr val="333333"/>
                </a:solidFill>
                <a:latin typeface="MiSans" pitchFamily="34" charset="0"/>
                <a:ea typeface="MiSans" pitchFamily="34" charset="-122"/>
                <a:cs typeface="MiSans" pitchFamily="34" charset="-120"/>
              </a:rPr>
              <a:t>Usar nombres descriptivos:</a:t>
            </a:r>
            <a:r>
              <a:rPr lang="en-US" sz="1600" dirty="0">
                <a:solidFill>
                  <a:srgbClr val="333333"/>
                </a:solidFill>
                <a:latin typeface="MiSans" pitchFamily="34" charset="0"/>
                <a:ea typeface="MiSans" pitchFamily="34" charset="-122"/>
                <a:cs typeface="MiSans" pitchFamily="34" charset="-120"/>
              </a:rPr>
              <a:t> Para variables y funciones.</a:t>
            </a:r>
            <a:endParaRPr lang="en-US" sz="1600" dirty="0"/>
          </a:p>
          <a:p>
            <a:pPr marL="254000" indent="-254000">
              <a:lnSpc>
                <a:spcPct val="130000"/>
              </a:lnSpc>
              <a:spcBef>
                <a:spcPts val="10"/>
              </a:spcBef>
              <a:buSzPct val="100000"/>
              <a:buChar char="•"/>
            </a:pPr>
            <a:r>
              <a:rPr lang="en-US" sz="1600" b="1" dirty="0">
                <a:solidFill>
                  <a:srgbClr val="333333"/>
                </a:solidFill>
                <a:latin typeface="MiSans" pitchFamily="34" charset="0"/>
                <a:ea typeface="MiSans" pitchFamily="34" charset="-122"/>
                <a:cs typeface="MiSans" pitchFamily="34" charset="-120"/>
              </a:rPr>
              <a:t>Comentar tu código:</a:t>
            </a:r>
            <a:r>
              <a:rPr lang="en-US" sz="1600" dirty="0">
                <a:solidFill>
                  <a:srgbClr val="333333"/>
                </a:solidFill>
                <a:latin typeface="MiSans" pitchFamily="34" charset="0"/>
                <a:ea typeface="MiSans" pitchFamily="34" charset="-122"/>
                <a:cs typeface="MiSans" pitchFamily="34" charset="-120"/>
              </a:rPr>
              <a:t> Explica el "por qué" para que sea fácil de entender.</a:t>
            </a:r>
            <a:endParaRPr lang="en-US" sz="1600" dirty="0"/>
          </a:p>
        </p:txBody>
      </p:sp>
      <p:pic>
        <p:nvPicPr>
          <p:cNvPr id="9" name="Imagen 8">
            <a:extLst>
              <a:ext uri="{FF2B5EF4-FFF2-40B4-BE49-F238E27FC236}">
                <a16:creationId xmlns:a16="http://schemas.microsoft.com/office/drawing/2014/main" id="{BF84F984-0646-DA52-6573-2E732967810D}"/>
              </a:ext>
            </a:extLst>
          </p:cNvPr>
          <p:cNvPicPr>
            <a:picLocks noChangeAspect="1"/>
          </p:cNvPicPr>
          <p:nvPr/>
        </p:nvPicPr>
        <p:blipFill>
          <a:blip r:embed="rId3"/>
          <a:stretch>
            <a:fillRect/>
          </a:stretch>
        </p:blipFill>
        <p:spPr>
          <a:xfrm>
            <a:off x="7064479" y="1488768"/>
            <a:ext cx="3524864" cy="3524864"/>
          </a:xfrm>
          <a:prstGeom prst="rect">
            <a:avLst/>
          </a:prstGeom>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Shape 0"/>
          <p:cNvSpPr/>
          <p:nvPr/>
        </p:nvSpPr>
        <p:spPr>
          <a:xfrm>
            <a:off x="3679190" y="716280"/>
            <a:ext cx="5186045" cy="507365"/>
          </a:xfrm>
          <a:prstGeom prst="roundRect">
            <a:avLst>
              <a:gd name="adj" fmla="val 50000"/>
            </a:avLst>
          </a:prstGeom>
          <a:solidFill>
            <a:srgbClr val="000000"/>
          </a:solidFill>
          <a:ln w="6350">
            <a:solidFill>
              <a:srgbClr val="000000"/>
            </a:solidFill>
            <a:prstDash val="solid"/>
          </a:ln>
        </p:spPr>
        <p:txBody>
          <a:bodyPr/>
          <a:lstStyle/>
          <a:p>
            <a:endParaRPr lang="es-CO"/>
          </a:p>
        </p:txBody>
      </p:sp>
      <p:sp>
        <p:nvSpPr>
          <p:cNvPr id="3" name="Text 1"/>
          <p:cNvSpPr/>
          <p:nvPr/>
        </p:nvSpPr>
        <p:spPr>
          <a:xfrm>
            <a:off x="3679190" y="716280"/>
            <a:ext cx="5186045" cy="507365"/>
          </a:xfrm>
          <a:prstGeom prst="rect">
            <a:avLst/>
          </a:prstGeom>
          <a:noFill/>
          <a:ln/>
        </p:spPr>
        <p:txBody>
          <a:bodyPr wrap="square" lIns="45720" tIns="91440" rIns="91440" bIns="45720" rtlCol="0" anchor="ctr"/>
          <a:lstStyle/>
          <a:p>
            <a:pPr>
              <a:lnSpc>
                <a:spcPct val="100000"/>
              </a:lnSpc>
            </a:pPr>
            <a:endParaRPr lang="en-US" sz="1600" dirty="0"/>
          </a:p>
        </p:txBody>
      </p:sp>
      <p:sp>
        <p:nvSpPr>
          <p:cNvPr id="4" name="Shape 2"/>
          <p:cNvSpPr/>
          <p:nvPr/>
        </p:nvSpPr>
        <p:spPr>
          <a:xfrm>
            <a:off x="4721860" y="824230"/>
            <a:ext cx="0" cy="303530"/>
          </a:xfrm>
          <a:prstGeom prst="line">
            <a:avLst/>
          </a:prstGeom>
          <a:noFill/>
          <a:ln w="76200">
            <a:solidFill>
              <a:srgbClr val="FFFFFF"/>
            </a:solidFill>
            <a:prstDash val="solid"/>
            <a:headEnd type="none"/>
            <a:tailEnd type="none"/>
          </a:ln>
        </p:spPr>
        <p:txBody>
          <a:bodyPr/>
          <a:lstStyle/>
          <a:p>
            <a:endParaRPr lang="es-CO"/>
          </a:p>
        </p:txBody>
      </p:sp>
      <p:sp>
        <p:nvSpPr>
          <p:cNvPr id="5" name="Shape 3"/>
          <p:cNvSpPr/>
          <p:nvPr/>
        </p:nvSpPr>
        <p:spPr>
          <a:xfrm>
            <a:off x="3679190" y="1602740"/>
            <a:ext cx="5186045" cy="507365"/>
          </a:xfrm>
          <a:prstGeom prst="roundRect">
            <a:avLst>
              <a:gd name="adj" fmla="val 50000"/>
            </a:avLst>
          </a:prstGeom>
          <a:solidFill>
            <a:srgbClr val="00B0F0"/>
          </a:solidFill>
          <a:ln w="6350">
            <a:solidFill>
              <a:srgbClr val="000000"/>
            </a:solidFill>
            <a:prstDash val="solid"/>
          </a:ln>
        </p:spPr>
        <p:txBody>
          <a:bodyPr/>
          <a:lstStyle/>
          <a:p>
            <a:endParaRPr lang="es-CO"/>
          </a:p>
        </p:txBody>
      </p:sp>
      <p:sp>
        <p:nvSpPr>
          <p:cNvPr id="6" name="Text 4"/>
          <p:cNvSpPr/>
          <p:nvPr/>
        </p:nvSpPr>
        <p:spPr>
          <a:xfrm>
            <a:off x="3679190" y="1602740"/>
            <a:ext cx="5186045" cy="507365"/>
          </a:xfrm>
          <a:prstGeom prst="rect">
            <a:avLst/>
          </a:prstGeom>
          <a:noFill/>
          <a:ln/>
        </p:spPr>
        <p:txBody>
          <a:bodyPr wrap="square" lIns="45720" tIns="91440" rIns="91440" bIns="45720" rtlCol="0" anchor="ctr"/>
          <a:lstStyle/>
          <a:p>
            <a:pPr>
              <a:lnSpc>
                <a:spcPct val="100000"/>
              </a:lnSpc>
            </a:pPr>
            <a:endParaRPr lang="en-US" sz="1600" dirty="0"/>
          </a:p>
        </p:txBody>
      </p:sp>
      <p:sp>
        <p:nvSpPr>
          <p:cNvPr id="7" name="Shape 5"/>
          <p:cNvSpPr/>
          <p:nvPr/>
        </p:nvSpPr>
        <p:spPr>
          <a:xfrm>
            <a:off x="4721860" y="1710690"/>
            <a:ext cx="0" cy="303530"/>
          </a:xfrm>
          <a:prstGeom prst="line">
            <a:avLst/>
          </a:prstGeom>
          <a:noFill/>
          <a:ln w="76200">
            <a:solidFill>
              <a:srgbClr val="000000"/>
            </a:solidFill>
            <a:prstDash val="solid"/>
            <a:headEnd type="none"/>
            <a:tailEnd type="none"/>
          </a:ln>
        </p:spPr>
        <p:txBody>
          <a:bodyPr/>
          <a:lstStyle/>
          <a:p>
            <a:endParaRPr lang="es-CO"/>
          </a:p>
        </p:txBody>
      </p:sp>
      <p:sp>
        <p:nvSpPr>
          <p:cNvPr id="8" name="Shape 6"/>
          <p:cNvSpPr/>
          <p:nvPr/>
        </p:nvSpPr>
        <p:spPr>
          <a:xfrm>
            <a:off x="3679190" y="3363595"/>
            <a:ext cx="5186045" cy="507365"/>
          </a:xfrm>
          <a:prstGeom prst="roundRect">
            <a:avLst>
              <a:gd name="adj" fmla="val 50000"/>
            </a:avLst>
          </a:prstGeom>
          <a:solidFill>
            <a:srgbClr val="00B0F0"/>
          </a:solidFill>
          <a:ln w="6350">
            <a:solidFill>
              <a:srgbClr val="000000"/>
            </a:solidFill>
            <a:prstDash val="solid"/>
          </a:ln>
        </p:spPr>
        <p:txBody>
          <a:bodyPr/>
          <a:lstStyle/>
          <a:p>
            <a:endParaRPr lang="es-CO"/>
          </a:p>
        </p:txBody>
      </p:sp>
      <p:sp>
        <p:nvSpPr>
          <p:cNvPr id="9" name="Text 7"/>
          <p:cNvSpPr/>
          <p:nvPr/>
        </p:nvSpPr>
        <p:spPr>
          <a:xfrm>
            <a:off x="3679190" y="3363595"/>
            <a:ext cx="5186045" cy="507365"/>
          </a:xfrm>
          <a:prstGeom prst="rect">
            <a:avLst/>
          </a:prstGeom>
          <a:noFill/>
          <a:ln/>
        </p:spPr>
        <p:txBody>
          <a:bodyPr wrap="square" lIns="45720" tIns="91440" rIns="91440" bIns="45720" rtlCol="0" anchor="ctr"/>
          <a:lstStyle/>
          <a:p>
            <a:pPr>
              <a:lnSpc>
                <a:spcPct val="100000"/>
              </a:lnSpc>
            </a:pPr>
            <a:endParaRPr lang="en-US" sz="1600" dirty="0"/>
          </a:p>
        </p:txBody>
      </p:sp>
      <p:sp>
        <p:nvSpPr>
          <p:cNvPr id="10" name="Shape 8"/>
          <p:cNvSpPr/>
          <p:nvPr/>
        </p:nvSpPr>
        <p:spPr>
          <a:xfrm>
            <a:off x="4721860" y="3471545"/>
            <a:ext cx="0" cy="303530"/>
          </a:xfrm>
          <a:prstGeom prst="line">
            <a:avLst/>
          </a:prstGeom>
          <a:noFill/>
          <a:ln w="76200">
            <a:solidFill>
              <a:srgbClr val="000000"/>
            </a:solidFill>
            <a:prstDash val="solid"/>
            <a:headEnd type="none"/>
            <a:tailEnd type="none"/>
          </a:ln>
        </p:spPr>
        <p:txBody>
          <a:bodyPr/>
          <a:lstStyle/>
          <a:p>
            <a:endParaRPr lang="es-CO"/>
          </a:p>
        </p:txBody>
      </p:sp>
      <p:sp>
        <p:nvSpPr>
          <p:cNvPr id="11" name="Shape 9"/>
          <p:cNvSpPr/>
          <p:nvPr/>
        </p:nvSpPr>
        <p:spPr>
          <a:xfrm>
            <a:off x="3679190" y="5147945"/>
            <a:ext cx="5186045" cy="507365"/>
          </a:xfrm>
          <a:prstGeom prst="roundRect">
            <a:avLst>
              <a:gd name="adj" fmla="val 50000"/>
            </a:avLst>
          </a:prstGeom>
          <a:solidFill>
            <a:srgbClr val="00B0F0"/>
          </a:solidFill>
          <a:ln w="6350">
            <a:solidFill>
              <a:srgbClr val="000000"/>
            </a:solidFill>
            <a:prstDash val="solid"/>
          </a:ln>
        </p:spPr>
        <p:txBody>
          <a:bodyPr/>
          <a:lstStyle/>
          <a:p>
            <a:endParaRPr lang="es-CO"/>
          </a:p>
        </p:txBody>
      </p:sp>
      <p:sp>
        <p:nvSpPr>
          <p:cNvPr id="12" name="Text 10"/>
          <p:cNvSpPr/>
          <p:nvPr/>
        </p:nvSpPr>
        <p:spPr>
          <a:xfrm>
            <a:off x="3679190" y="5147945"/>
            <a:ext cx="5186045" cy="50736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4721860" y="5255895"/>
            <a:ext cx="0" cy="303530"/>
          </a:xfrm>
          <a:prstGeom prst="line">
            <a:avLst/>
          </a:prstGeom>
          <a:noFill/>
          <a:ln w="76200">
            <a:solidFill>
              <a:srgbClr val="000000"/>
            </a:solidFill>
            <a:prstDash val="solid"/>
            <a:headEnd type="none"/>
            <a:tailEnd type="none"/>
          </a:ln>
        </p:spPr>
        <p:txBody>
          <a:bodyPr/>
          <a:lstStyle/>
          <a:p>
            <a:endParaRPr lang="es-CO"/>
          </a:p>
        </p:txBody>
      </p:sp>
      <p:sp>
        <p:nvSpPr>
          <p:cNvPr id="14" name="Shape 12"/>
          <p:cNvSpPr/>
          <p:nvPr/>
        </p:nvSpPr>
        <p:spPr>
          <a:xfrm>
            <a:off x="-24130" y="6262370"/>
            <a:ext cx="12216130" cy="468630"/>
          </a:xfrm>
          <a:prstGeom prst="rect">
            <a:avLst/>
          </a:prstGeom>
          <a:solidFill>
            <a:srgbClr val="00B0F0"/>
          </a:solidFill>
          <a:ln/>
        </p:spPr>
        <p:txBody>
          <a:bodyPr/>
          <a:lstStyle/>
          <a:p>
            <a:endParaRPr lang="es-CO"/>
          </a:p>
        </p:txBody>
      </p:sp>
      <p:sp>
        <p:nvSpPr>
          <p:cNvPr id="15" name="Text 13"/>
          <p:cNvSpPr/>
          <p:nvPr/>
        </p:nvSpPr>
        <p:spPr>
          <a:xfrm>
            <a:off x="-24130" y="6262370"/>
            <a:ext cx="12216130" cy="468630"/>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4"/>
          <p:cNvSpPr/>
          <p:nvPr/>
        </p:nvSpPr>
        <p:spPr>
          <a:xfrm>
            <a:off x="3679190" y="2466340"/>
            <a:ext cx="5186045" cy="507365"/>
          </a:xfrm>
          <a:prstGeom prst="roundRect">
            <a:avLst>
              <a:gd name="adj" fmla="val 50000"/>
            </a:avLst>
          </a:prstGeom>
          <a:solidFill>
            <a:srgbClr val="000000"/>
          </a:solidFill>
          <a:ln w="6350">
            <a:solidFill>
              <a:srgbClr val="000000"/>
            </a:solidFill>
            <a:prstDash val="solid"/>
          </a:ln>
        </p:spPr>
        <p:txBody>
          <a:bodyPr/>
          <a:lstStyle/>
          <a:p>
            <a:endParaRPr lang="es-CO"/>
          </a:p>
        </p:txBody>
      </p:sp>
      <p:sp>
        <p:nvSpPr>
          <p:cNvPr id="17" name="Text 15"/>
          <p:cNvSpPr/>
          <p:nvPr/>
        </p:nvSpPr>
        <p:spPr>
          <a:xfrm>
            <a:off x="3679190" y="2466340"/>
            <a:ext cx="5186045" cy="50736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6"/>
          <p:cNvSpPr/>
          <p:nvPr/>
        </p:nvSpPr>
        <p:spPr>
          <a:xfrm>
            <a:off x="4721860" y="2574290"/>
            <a:ext cx="0" cy="303530"/>
          </a:xfrm>
          <a:prstGeom prst="line">
            <a:avLst/>
          </a:prstGeom>
          <a:noFill/>
          <a:ln w="76200">
            <a:solidFill>
              <a:srgbClr val="FFFFFF"/>
            </a:solidFill>
            <a:prstDash val="solid"/>
            <a:headEnd type="none"/>
            <a:tailEnd type="none"/>
          </a:ln>
        </p:spPr>
        <p:txBody>
          <a:bodyPr/>
          <a:lstStyle/>
          <a:p>
            <a:endParaRPr lang="es-CO"/>
          </a:p>
        </p:txBody>
      </p:sp>
      <p:sp>
        <p:nvSpPr>
          <p:cNvPr id="19" name="Shape 17"/>
          <p:cNvSpPr/>
          <p:nvPr/>
        </p:nvSpPr>
        <p:spPr>
          <a:xfrm>
            <a:off x="3679190" y="4261485"/>
            <a:ext cx="5186045" cy="507365"/>
          </a:xfrm>
          <a:prstGeom prst="roundRect">
            <a:avLst>
              <a:gd name="adj" fmla="val 50000"/>
            </a:avLst>
          </a:prstGeom>
          <a:solidFill>
            <a:srgbClr val="000000"/>
          </a:solidFill>
          <a:ln w="6350">
            <a:solidFill>
              <a:srgbClr val="000000"/>
            </a:solidFill>
            <a:prstDash val="solid"/>
          </a:ln>
        </p:spPr>
        <p:txBody>
          <a:bodyPr/>
          <a:lstStyle/>
          <a:p>
            <a:endParaRPr lang="es-CO"/>
          </a:p>
        </p:txBody>
      </p:sp>
      <p:sp>
        <p:nvSpPr>
          <p:cNvPr id="20" name="Text 18"/>
          <p:cNvSpPr/>
          <p:nvPr/>
        </p:nvSpPr>
        <p:spPr>
          <a:xfrm>
            <a:off x="3679190" y="4261485"/>
            <a:ext cx="5186045" cy="507365"/>
          </a:xfrm>
          <a:prstGeom prst="rect">
            <a:avLst/>
          </a:prstGeom>
          <a:noFill/>
          <a:ln/>
        </p:spPr>
        <p:txBody>
          <a:bodyPr wrap="square" lIns="45720" tIns="91440" rIns="91440" bIns="45720" rtlCol="0" anchor="ctr"/>
          <a:lstStyle/>
          <a:p>
            <a:pPr>
              <a:lnSpc>
                <a:spcPct val="100000"/>
              </a:lnSpc>
            </a:pPr>
            <a:endParaRPr lang="en-US" sz="1600" dirty="0"/>
          </a:p>
        </p:txBody>
      </p:sp>
      <p:sp>
        <p:nvSpPr>
          <p:cNvPr id="21" name="Shape 19"/>
          <p:cNvSpPr/>
          <p:nvPr/>
        </p:nvSpPr>
        <p:spPr>
          <a:xfrm>
            <a:off x="4721860" y="4369435"/>
            <a:ext cx="0" cy="303530"/>
          </a:xfrm>
          <a:prstGeom prst="line">
            <a:avLst/>
          </a:prstGeom>
          <a:noFill/>
          <a:ln w="76200">
            <a:solidFill>
              <a:srgbClr val="FFFFFF"/>
            </a:solidFill>
            <a:prstDash val="solid"/>
            <a:headEnd type="none"/>
            <a:tailEnd type="none"/>
          </a:ln>
        </p:spPr>
        <p:txBody>
          <a:bodyPr/>
          <a:lstStyle/>
          <a:p>
            <a:endParaRPr lang="es-CO"/>
          </a:p>
        </p:txBody>
      </p:sp>
      <p:pic>
        <p:nvPicPr>
          <p:cNvPr id="22" name="Image 0" descr="https://kimi-img.moonshot.cn/pub/slides/slides_tmpl/image/25-08-27-19:57:41-d2nf5d98bjvh7rlivsl0.png"/>
          <p:cNvPicPr>
            <a:picLocks noChangeAspect="1"/>
          </p:cNvPicPr>
          <p:nvPr/>
        </p:nvPicPr>
        <p:blipFill>
          <a:blip r:embed="rId3"/>
          <a:stretch>
            <a:fillRect/>
          </a:stretch>
        </p:blipFill>
        <p:spPr>
          <a:xfrm>
            <a:off x="9222740" y="2921810"/>
            <a:ext cx="2205964" cy="2817320"/>
          </a:xfrm>
          <a:prstGeom prst="rect">
            <a:avLst/>
          </a:prstGeom>
        </p:spPr>
      </p:pic>
      <p:pic>
        <p:nvPicPr>
          <p:cNvPr id="23" name="Image 1" descr="https://kimi-img.moonshot.cn/pub/slides/slides_tmpl/image/25-08-27-19:57:41-d2nf5d98bjvh7rlivskg.png"/>
          <p:cNvPicPr>
            <a:picLocks noChangeAspect="1"/>
          </p:cNvPicPr>
          <p:nvPr/>
        </p:nvPicPr>
        <p:blipFill>
          <a:blip r:embed="rId4"/>
          <a:stretch>
            <a:fillRect/>
          </a:stretch>
        </p:blipFill>
        <p:spPr>
          <a:xfrm>
            <a:off x="9289754" y="1165860"/>
            <a:ext cx="2034775" cy="2595541"/>
          </a:xfrm>
          <a:prstGeom prst="rect">
            <a:avLst/>
          </a:prstGeom>
        </p:spPr>
      </p:pic>
      <p:sp>
        <p:nvSpPr>
          <p:cNvPr id="24" name="Shape 20"/>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25" name="Text 21"/>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26" name="Shape 22"/>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27" name="Text 23"/>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28" name="Shape 24"/>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29" name="Text 25"/>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30" name="Shape 26"/>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31" name="Text 27"/>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32" name="Shape 28"/>
          <p:cNvSpPr/>
          <p:nvPr/>
        </p:nvSpPr>
        <p:spPr>
          <a:xfrm>
            <a:off x="-24130" y="6479540"/>
            <a:ext cx="12216130" cy="377825"/>
          </a:xfrm>
          <a:prstGeom prst="rect">
            <a:avLst/>
          </a:prstGeom>
          <a:solidFill>
            <a:srgbClr val="000000"/>
          </a:solidFill>
          <a:ln/>
        </p:spPr>
        <p:txBody>
          <a:bodyPr/>
          <a:lstStyle/>
          <a:p>
            <a:endParaRPr lang="es-CO"/>
          </a:p>
        </p:txBody>
      </p:sp>
      <p:sp>
        <p:nvSpPr>
          <p:cNvPr id="33" name="Text 29"/>
          <p:cNvSpPr/>
          <p:nvPr/>
        </p:nvSpPr>
        <p:spPr>
          <a:xfrm>
            <a:off x="-24130" y="6479540"/>
            <a:ext cx="12216130" cy="377825"/>
          </a:xfrm>
          <a:prstGeom prst="rect">
            <a:avLst/>
          </a:prstGeom>
          <a:noFill/>
          <a:ln/>
        </p:spPr>
        <p:txBody>
          <a:bodyPr wrap="square" lIns="45720" tIns="91440" rIns="91440" bIns="45720" rtlCol="0" anchor="ctr"/>
          <a:lstStyle/>
          <a:p>
            <a:pPr>
              <a:lnSpc>
                <a:spcPct val="100000"/>
              </a:lnSpc>
            </a:pPr>
            <a:endParaRPr lang="en-US" sz="1600" dirty="0"/>
          </a:p>
        </p:txBody>
      </p:sp>
      <p:sp>
        <p:nvSpPr>
          <p:cNvPr id="35" name="Text 30"/>
          <p:cNvSpPr/>
          <p:nvPr/>
        </p:nvSpPr>
        <p:spPr>
          <a:xfrm>
            <a:off x="3806825" y="675640"/>
            <a:ext cx="847090" cy="552450"/>
          </a:xfrm>
          <a:prstGeom prst="rect">
            <a:avLst/>
          </a:prstGeom>
          <a:noFill/>
          <a:ln/>
        </p:spPr>
        <p:txBody>
          <a:bodyPr wrap="square" lIns="91440" tIns="45720" rIns="91440" bIns="45720" rtlCol="0" anchor="t">
            <a:spAutoFit/>
          </a:bodyPr>
          <a:lstStyle/>
          <a:p>
            <a:pPr algn="ctr">
              <a:lnSpc>
                <a:spcPct val="100000"/>
              </a:lnSpc>
            </a:pPr>
            <a:r>
              <a:rPr lang="en-US" sz="3600" dirty="0">
                <a:solidFill>
                  <a:srgbClr val="FFFFFF"/>
                </a:solidFill>
                <a:latin typeface="MiSans" pitchFamily="34" charset="0"/>
                <a:ea typeface="MiSans" pitchFamily="34" charset="-122"/>
                <a:cs typeface="MiSans" pitchFamily="34" charset="-120"/>
              </a:rPr>
              <a:t>01</a:t>
            </a:r>
            <a:endParaRPr lang="en-US" sz="1600" dirty="0"/>
          </a:p>
        </p:txBody>
      </p:sp>
      <p:sp>
        <p:nvSpPr>
          <p:cNvPr id="36" name="Text 31"/>
          <p:cNvSpPr/>
          <p:nvPr/>
        </p:nvSpPr>
        <p:spPr>
          <a:xfrm>
            <a:off x="4885055" y="767080"/>
            <a:ext cx="3784600" cy="311150"/>
          </a:xfrm>
          <a:prstGeom prst="rect">
            <a:avLst/>
          </a:prstGeom>
          <a:noFill/>
          <a:ln/>
        </p:spPr>
        <p:txBody>
          <a:bodyPr wrap="square" lIns="91440" tIns="45720" rIns="91440" bIns="45720" rtlCol="0" anchor="t">
            <a:spAutoFit/>
          </a:bodyPr>
          <a:lstStyle/>
          <a:p>
            <a:pPr>
              <a:lnSpc>
                <a:spcPct val="100000"/>
              </a:lnSpc>
            </a:pPr>
            <a:r>
              <a:rPr lang="en-US" sz="2000" dirty="0">
                <a:solidFill>
                  <a:srgbClr val="FFFFFF"/>
                </a:solidFill>
                <a:latin typeface="MiSans" pitchFamily="34" charset="0"/>
                <a:ea typeface="MiSans" pitchFamily="34" charset="-122"/>
                <a:cs typeface="MiSans" pitchFamily="34" charset="-120"/>
              </a:rPr>
              <a:t>Introducción a Python</a:t>
            </a:r>
            <a:endParaRPr lang="en-US" sz="1600" dirty="0"/>
          </a:p>
        </p:txBody>
      </p:sp>
      <p:sp>
        <p:nvSpPr>
          <p:cNvPr id="37" name="Text 32"/>
          <p:cNvSpPr/>
          <p:nvPr/>
        </p:nvSpPr>
        <p:spPr>
          <a:xfrm>
            <a:off x="3806825" y="1562100"/>
            <a:ext cx="847090" cy="552450"/>
          </a:xfrm>
          <a:prstGeom prst="rect">
            <a:avLst/>
          </a:prstGeom>
          <a:noFill/>
          <a:ln/>
        </p:spPr>
        <p:txBody>
          <a:bodyPr wrap="square" lIns="91440" tIns="45720" rIns="91440" bIns="45720" rtlCol="0" anchor="t">
            <a:spAutoFit/>
          </a:bodyPr>
          <a:lstStyle/>
          <a:p>
            <a:pPr algn="ctr">
              <a:lnSpc>
                <a:spcPct val="100000"/>
              </a:lnSpc>
            </a:pPr>
            <a:r>
              <a:rPr lang="en-US" sz="3600" dirty="0">
                <a:solidFill>
                  <a:srgbClr val="000000"/>
                </a:solidFill>
                <a:latin typeface="MiSans" pitchFamily="34" charset="0"/>
                <a:ea typeface="MiSans" pitchFamily="34" charset="-122"/>
                <a:cs typeface="MiSans" pitchFamily="34" charset="-120"/>
              </a:rPr>
              <a:t>02</a:t>
            </a:r>
            <a:endParaRPr lang="en-US" sz="1600" dirty="0"/>
          </a:p>
        </p:txBody>
      </p:sp>
      <p:sp>
        <p:nvSpPr>
          <p:cNvPr id="38" name="Text 33"/>
          <p:cNvSpPr/>
          <p:nvPr/>
        </p:nvSpPr>
        <p:spPr>
          <a:xfrm>
            <a:off x="4885055" y="1653540"/>
            <a:ext cx="3784600" cy="311150"/>
          </a:xfrm>
          <a:prstGeom prst="rect">
            <a:avLst/>
          </a:prstGeom>
          <a:noFill/>
          <a:ln/>
        </p:spPr>
        <p:txBody>
          <a:bodyPr wrap="square" lIns="91440" tIns="45720" rIns="91440" bIns="4572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Funciones esenciales</a:t>
            </a:r>
            <a:endParaRPr lang="en-US" sz="1600" dirty="0"/>
          </a:p>
        </p:txBody>
      </p:sp>
      <p:sp>
        <p:nvSpPr>
          <p:cNvPr id="39" name="Text 34"/>
          <p:cNvSpPr/>
          <p:nvPr/>
        </p:nvSpPr>
        <p:spPr>
          <a:xfrm>
            <a:off x="3806825" y="2425700"/>
            <a:ext cx="847090" cy="552450"/>
          </a:xfrm>
          <a:prstGeom prst="rect">
            <a:avLst/>
          </a:prstGeom>
          <a:noFill/>
          <a:ln/>
        </p:spPr>
        <p:txBody>
          <a:bodyPr wrap="square" lIns="91440" tIns="45720" rIns="91440" bIns="45720" rtlCol="0" anchor="t">
            <a:spAutoFit/>
          </a:bodyPr>
          <a:lstStyle/>
          <a:p>
            <a:pPr algn="ctr">
              <a:lnSpc>
                <a:spcPct val="100000"/>
              </a:lnSpc>
            </a:pPr>
            <a:r>
              <a:rPr lang="en-US" sz="3600" dirty="0">
                <a:solidFill>
                  <a:srgbClr val="FFFFFF"/>
                </a:solidFill>
                <a:latin typeface="MiSans" pitchFamily="34" charset="0"/>
                <a:ea typeface="MiSans" pitchFamily="34" charset="-122"/>
                <a:cs typeface="MiSans" pitchFamily="34" charset="-120"/>
              </a:rPr>
              <a:t>03</a:t>
            </a:r>
            <a:endParaRPr lang="en-US" sz="1600" dirty="0"/>
          </a:p>
        </p:txBody>
      </p:sp>
      <p:sp>
        <p:nvSpPr>
          <p:cNvPr id="40" name="Text 35"/>
          <p:cNvSpPr/>
          <p:nvPr/>
        </p:nvSpPr>
        <p:spPr>
          <a:xfrm>
            <a:off x="4885055" y="2517140"/>
            <a:ext cx="3784600" cy="311150"/>
          </a:xfrm>
          <a:prstGeom prst="rect">
            <a:avLst/>
          </a:prstGeom>
          <a:noFill/>
          <a:ln/>
        </p:spPr>
        <p:txBody>
          <a:bodyPr wrap="square" lIns="91440" tIns="45720" rIns="91440" bIns="45720" rtlCol="0" anchor="t">
            <a:spAutoFit/>
          </a:bodyPr>
          <a:lstStyle/>
          <a:p>
            <a:pPr>
              <a:lnSpc>
                <a:spcPct val="100000"/>
              </a:lnSpc>
            </a:pPr>
            <a:r>
              <a:rPr lang="en-US" sz="2000" dirty="0">
                <a:solidFill>
                  <a:srgbClr val="FFFFFF"/>
                </a:solidFill>
                <a:latin typeface="MiSans" pitchFamily="34" charset="0"/>
                <a:ea typeface="MiSans" pitchFamily="34" charset="-122"/>
                <a:cs typeface="MiSans" pitchFamily="34" charset="-120"/>
              </a:rPr>
              <a:t>Tipos de datos primitivos</a:t>
            </a:r>
            <a:endParaRPr lang="en-US" sz="1600" dirty="0"/>
          </a:p>
        </p:txBody>
      </p:sp>
      <p:sp>
        <p:nvSpPr>
          <p:cNvPr id="41" name="Text 36"/>
          <p:cNvSpPr/>
          <p:nvPr/>
        </p:nvSpPr>
        <p:spPr>
          <a:xfrm>
            <a:off x="3806825" y="3322955"/>
            <a:ext cx="847090" cy="552450"/>
          </a:xfrm>
          <a:prstGeom prst="rect">
            <a:avLst/>
          </a:prstGeom>
          <a:noFill/>
          <a:ln/>
        </p:spPr>
        <p:txBody>
          <a:bodyPr wrap="square" lIns="91440" tIns="45720" rIns="91440" bIns="45720" rtlCol="0" anchor="t">
            <a:spAutoFit/>
          </a:bodyPr>
          <a:lstStyle/>
          <a:p>
            <a:pPr algn="ctr">
              <a:lnSpc>
                <a:spcPct val="100000"/>
              </a:lnSpc>
            </a:pPr>
            <a:r>
              <a:rPr lang="en-US" sz="3600" dirty="0">
                <a:solidFill>
                  <a:srgbClr val="000000"/>
                </a:solidFill>
                <a:latin typeface="MiSans" pitchFamily="34" charset="0"/>
                <a:ea typeface="MiSans" pitchFamily="34" charset="-122"/>
                <a:cs typeface="MiSans" pitchFamily="34" charset="-120"/>
              </a:rPr>
              <a:t>04</a:t>
            </a:r>
            <a:endParaRPr lang="en-US" sz="1600" dirty="0"/>
          </a:p>
        </p:txBody>
      </p:sp>
      <p:sp>
        <p:nvSpPr>
          <p:cNvPr id="42" name="Text 37"/>
          <p:cNvSpPr/>
          <p:nvPr/>
        </p:nvSpPr>
        <p:spPr>
          <a:xfrm>
            <a:off x="4885055" y="3414395"/>
            <a:ext cx="3784600" cy="311150"/>
          </a:xfrm>
          <a:prstGeom prst="rect">
            <a:avLst/>
          </a:prstGeom>
          <a:noFill/>
          <a:ln/>
        </p:spPr>
        <p:txBody>
          <a:bodyPr wrap="square" lIns="91440" tIns="45720" rIns="91440" bIns="4572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Conversiones y validación</a:t>
            </a:r>
            <a:endParaRPr lang="en-US" sz="1600" dirty="0"/>
          </a:p>
        </p:txBody>
      </p:sp>
      <p:sp>
        <p:nvSpPr>
          <p:cNvPr id="43" name="Text 38"/>
          <p:cNvSpPr/>
          <p:nvPr/>
        </p:nvSpPr>
        <p:spPr>
          <a:xfrm>
            <a:off x="3806825" y="4220845"/>
            <a:ext cx="847090" cy="552450"/>
          </a:xfrm>
          <a:prstGeom prst="rect">
            <a:avLst/>
          </a:prstGeom>
          <a:noFill/>
          <a:ln/>
        </p:spPr>
        <p:txBody>
          <a:bodyPr wrap="square" lIns="91440" tIns="45720" rIns="91440" bIns="45720" rtlCol="0" anchor="t">
            <a:spAutoFit/>
          </a:bodyPr>
          <a:lstStyle/>
          <a:p>
            <a:pPr algn="ctr">
              <a:lnSpc>
                <a:spcPct val="100000"/>
              </a:lnSpc>
            </a:pPr>
            <a:r>
              <a:rPr lang="en-US" sz="3600" dirty="0">
                <a:solidFill>
                  <a:srgbClr val="FFFFFF"/>
                </a:solidFill>
                <a:latin typeface="MiSans" pitchFamily="34" charset="0"/>
                <a:ea typeface="MiSans" pitchFamily="34" charset="-122"/>
                <a:cs typeface="MiSans" pitchFamily="34" charset="-120"/>
              </a:rPr>
              <a:t>05</a:t>
            </a:r>
            <a:endParaRPr lang="en-US" sz="1600" dirty="0"/>
          </a:p>
        </p:txBody>
      </p:sp>
      <p:sp>
        <p:nvSpPr>
          <p:cNvPr id="44" name="Text 39"/>
          <p:cNvSpPr/>
          <p:nvPr/>
        </p:nvSpPr>
        <p:spPr>
          <a:xfrm>
            <a:off x="4885055" y="4312285"/>
            <a:ext cx="3784600" cy="311150"/>
          </a:xfrm>
          <a:prstGeom prst="rect">
            <a:avLst/>
          </a:prstGeom>
          <a:noFill/>
          <a:ln/>
        </p:spPr>
        <p:txBody>
          <a:bodyPr wrap="square" lIns="91440" tIns="45720" rIns="91440" bIns="45720" rtlCol="0" anchor="t">
            <a:spAutoFit/>
          </a:bodyPr>
          <a:lstStyle/>
          <a:p>
            <a:pPr>
              <a:lnSpc>
                <a:spcPct val="100000"/>
              </a:lnSpc>
            </a:pPr>
            <a:r>
              <a:rPr lang="en-US" sz="2000" dirty="0">
                <a:solidFill>
                  <a:srgbClr val="FFFFFF"/>
                </a:solidFill>
                <a:latin typeface="MiSans" pitchFamily="34" charset="0"/>
                <a:ea typeface="MiSans" pitchFamily="34" charset="-122"/>
                <a:cs typeface="MiSans" pitchFamily="34" charset="-120"/>
              </a:rPr>
              <a:t>Ejemplos prácticos</a:t>
            </a:r>
            <a:endParaRPr lang="en-US" sz="1600" dirty="0"/>
          </a:p>
        </p:txBody>
      </p:sp>
      <p:sp>
        <p:nvSpPr>
          <p:cNvPr id="45" name="Text 40"/>
          <p:cNvSpPr/>
          <p:nvPr/>
        </p:nvSpPr>
        <p:spPr>
          <a:xfrm>
            <a:off x="3806825" y="5107305"/>
            <a:ext cx="847090" cy="552450"/>
          </a:xfrm>
          <a:prstGeom prst="rect">
            <a:avLst/>
          </a:prstGeom>
          <a:noFill/>
          <a:ln/>
        </p:spPr>
        <p:txBody>
          <a:bodyPr wrap="square" lIns="91440" tIns="45720" rIns="91440" bIns="45720" rtlCol="0" anchor="t">
            <a:spAutoFit/>
          </a:bodyPr>
          <a:lstStyle/>
          <a:p>
            <a:pPr algn="ctr">
              <a:lnSpc>
                <a:spcPct val="100000"/>
              </a:lnSpc>
            </a:pPr>
            <a:r>
              <a:rPr lang="en-US" sz="3600" dirty="0">
                <a:solidFill>
                  <a:srgbClr val="000000"/>
                </a:solidFill>
                <a:latin typeface="MiSans" pitchFamily="34" charset="0"/>
                <a:ea typeface="MiSans" pitchFamily="34" charset="-122"/>
                <a:cs typeface="MiSans" pitchFamily="34" charset="-120"/>
              </a:rPr>
              <a:t>06</a:t>
            </a:r>
            <a:endParaRPr lang="en-US" sz="1600" dirty="0"/>
          </a:p>
        </p:txBody>
      </p:sp>
      <p:sp>
        <p:nvSpPr>
          <p:cNvPr id="46" name="Text 41"/>
          <p:cNvSpPr/>
          <p:nvPr/>
        </p:nvSpPr>
        <p:spPr>
          <a:xfrm>
            <a:off x="4885055" y="5198745"/>
            <a:ext cx="3784600" cy="311150"/>
          </a:xfrm>
          <a:prstGeom prst="rect">
            <a:avLst/>
          </a:prstGeom>
          <a:noFill/>
          <a:ln/>
        </p:spPr>
        <p:txBody>
          <a:bodyPr wrap="square" lIns="91440" tIns="45720" rIns="91440" bIns="45720" rtlCol="0" anchor="t">
            <a:spAutoFit/>
          </a:bodyPr>
          <a:lstStyle/>
          <a:p>
            <a:pPr>
              <a:lnSpc>
                <a:spcPct val="100000"/>
              </a:lnSpc>
            </a:pPr>
            <a:r>
              <a:rPr lang="en-US" sz="2000" dirty="0">
                <a:solidFill>
                  <a:srgbClr val="000000"/>
                </a:solidFill>
                <a:latin typeface="MiSans" pitchFamily="34" charset="0"/>
                <a:ea typeface="MiSans" pitchFamily="34" charset="-122"/>
                <a:cs typeface="MiSans" pitchFamily="34" charset="-120"/>
              </a:rPr>
              <a:t>Conclusión y próximos pasos</a:t>
            </a:r>
            <a:endParaRPr lang="en-US" sz="1600" dirty="0"/>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name="Slide 21">
    <p:bg>
      <p:bgPr>
        <a:solidFill>
          <a:srgbClr val="FFFFFF"/>
        </a:solidFill>
        <a:effectLst/>
      </p:bgPr>
    </p:bg>
    <p:spTree>
      <p:nvGrpSpPr>
        <p:cNvPr id="1" name=""/>
        <p:cNvGrpSpPr/>
        <p:nvPr/>
      </p:nvGrpSpPr>
      <p:grpSpPr>
        <a:xfrm>
          <a:off x="0" y="0"/>
          <a:ext cx="0" cy="0"/>
          <a:chOff x="0" y="0"/>
          <a:chExt cx="0" cy="0"/>
        </a:xfrm>
      </p:grpSpPr>
      <p:sp>
        <p:nvSpPr>
          <p:cNvPr id="3" name="Text 1"/>
          <p:cNvSpPr/>
          <p:nvPr/>
        </p:nvSpPr>
        <p:spPr>
          <a:xfrm>
            <a:off x="9368155" y="6143625"/>
            <a:ext cx="2667000"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3"/>
          <p:cNvSpPr/>
          <p:nvPr/>
        </p:nvSpPr>
        <p:spPr>
          <a:xfrm>
            <a:off x="9368155" y="5563870"/>
            <a:ext cx="2667000"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p:cNvSpPr/>
          <p:nvPr/>
        </p:nvSpPr>
        <p:spPr>
          <a:xfrm>
            <a:off x="1870710" y="1315085"/>
            <a:ext cx="8588375" cy="1771015"/>
          </a:xfrm>
          <a:prstGeom prst="rect">
            <a:avLst/>
          </a:prstGeom>
          <a:noFill/>
          <a:ln/>
        </p:spPr>
        <p:txBody>
          <a:bodyPr wrap="square" lIns="91440" tIns="45720" rIns="91440" bIns="45720" rtlCol="0" anchor="ctr"/>
          <a:lstStyle/>
          <a:p>
            <a:pPr algn="ctr">
              <a:lnSpc>
                <a:spcPct val="100000"/>
              </a:lnSpc>
            </a:pPr>
            <a:r>
              <a:rPr lang="en-US" sz="11500" b="1" dirty="0">
                <a:solidFill>
                  <a:srgbClr val="000000"/>
                </a:solidFill>
                <a:latin typeface="MiSans" pitchFamily="34" charset="0"/>
                <a:ea typeface="MiSans" pitchFamily="34" charset="-122"/>
                <a:cs typeface="MiSans" pitchFamily="34" charset="-120"/>
              </a:rPr>
              <a:t>THANKS!</a:t>
            </a:r>
            <a:endParaRPr lang="en-US" sz="1600" dirty="0"/>
          </a:p>
        </p:txBody>
      </p:sp>
      <p:sp>
        <p:nvSpPr>
          <p:cNvPr id="7" name="Shape 5"/>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8" name="Text 6"/>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0" name="Text 8"/>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2" name="Text 10"/>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4" name="Text 12"/>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p:cNvSpPr/>
          <p:nvPr/>
        </p:nvSpPr>
        <p:spPr>
          <a:xfrm>
            <a:off x="1701165" y="1215390"/>
            <a:ext cx="8762365" cy="1905635"/>
          </a:xfrm>
          <a:prstGeom prst="rect">
            <a:avLst/>
          </a:prstGeom>
          <a:solidFill>
            <a:srgbClr val="000000">
              <a:alpha val="0"/>
            </a:srgbClr>
          </a:solidFill>
          <a:ln w="57150">
            <a:solidFill>
              <a:srgbClr val="00B0F0"/>
            </a:solidFill>
            <a:prstDash val="solid"/>
          </a:ln>
        </p:spPr>
        <p:txBody>
          <a:bodyPr/>
          <a:lstStyle/>
          <a:p>
            <a:endParaRPr lang="es-CO" dirty="0"/>
          </a:p>
        </p:txBody>
      </p:sp>
      <p:sp>
        <p:nvSpPr>
          <p:cNvPr id="16" name="Text 14"/>
          <p:cNvSpPr/>
          <p:nvPr/>
        </p:nvSpPr>
        <p:spPr>
          <a:xfrm>
            <a:off x="1701165" y="1215390"/>
            <a:ext cx="8762365" cy="1905635"/>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0" descr="https://kimi-img.moonshot.cn/pub/slides/slides_tmpl/image/25-08-27-19:57:41-d2nf5d98bjvh7rlivslg.png"/>
          <p:cNvPicPr>
            <a:picLocks noChangeAspect="1"/>
          </p:cNvPicPr>
          <p:nvPr/>
        </p:nvPicPr>
        <p:blipFill>
          <a:blip r:embed="rId3"/>
          <a:srcRect b="42278"/>
          <a:stretch/>
        </p:blipFill>
        <p:spPr>
          <a:xfrm>
            <a:off x="2338070" y="2733675"/>
            <a:ext cx="7030085" cy="4124325"/>
          </a:xfrm>
          <a:prstGeom prst="rect">
            <a:avLst/>
          </a:prstGeom>
        </p:spPr>
      </p:pic>
      <p:sp>
        <p:nvSpPr>
          <p:cNvPr id="20" name="Shape 17"/>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21" name="Shape 18"/>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22" name="Shape 19"/>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AF005-9251-478F-4CDA-2FBFDCD6922B}"/>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DA81C731-B975-C346-4FB3-2EE142AD8931}"/>
              </a:ext>
            </a:extLst>
          </p:cNvPr>
          <p:cNvSpPr/>
          <p:nvPr/>
        </p:nvSpPr>
        <p:spPr>
          <a:xfrm>
            <a:off x="9493250" y="6143625"/>
            <a:ext cx="2541905"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3">
            <a:extLst>
              <a:ext uri="{FF2B5EF4-FFF2-40B4-BE49-F238E27FC236}">
                <a16:creationId xmlns:a16="http://schemas.microsoft.com/office/drawing/2014/main" id="{DAF28B51-24F8-B06D-C68E-DD76CC4DBBD8}"/>
              </a:ext>
            </a:extLst>
          </p:cNvPr>
          <p:cNvSpPr/>
          <p:nvPr/>
        </p:nvSpPr>
        <p:spPr>
          <a:xfrm>
            <a:off x="9493250" y="5563870"/>
            <a:ext cx="2541905"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a:extLst>
              <a:ext uri="{FF2B5EF4-FFF2-40B4-BE49-F238E27FC236}">
                <a16:creationId xmlns:a16="http://schemas.microsoft.com/office/drawing/2014/main" id="{883DE806-66B2-401D-9D61-612E9B4F1756}"/>
              </a:ext>
            </a:extLst>
          </p:cNvPr>
          <p:cNvSpPr/>
          <p:nvPr/>
        </p:nvSpPr>
        <p:spPr>
          <a:xfrm>
            <a:off x="1870710" y="1315085"/>
            <a:ext cx="8588375" cy="1771015"/>
          </a:xfrm>
          <a:prstGeom prst="rect">
            <a:avLst/>
          </a:prstGeom>
          <a:noFill/>
          <a:ln/>
        </p:spPr>
        <p:txBody>
          <a:bodyPr wrap="square" lIns="91440" tIns="45720" rIns="91440" bIns="45720" rtlCol="0" anchor="ctr"/>
          <a:lstStyle/>
          <a:p>
            <a:pPr algn="ctr">
              <a:lnSpc>
                <a:spcPct val="100000"/>
              </a:lnSpc>
            </a:pPr>
            <a:r>
              <a:rPr lang="en-US" sz="4800" b="1" dirty="0">
                <a:solidFill>
                  <a:srgbClr val="000000"/>
                </a:solidFill>
                <a:latin typeface="MiSans" pitchFamily="34" charset="0"/>
                <a:ea typeface="MiSans" pitchFamily="34" charset="-122"/>
                <a:cs typeface="MiSans" pitchFamily="34" charset="-120"/>
              </a:rPr>
              <a:t>CONDICIONALES Y CICLOS</a:t>
            </a:r>
            <a:endParaRPr lang="en-US" sz="1600" dirty="0"/>
          </a:p>
        </p:txBody>
      </p:sp>
      <p:sp>
        <p:nvSpPr>
          <p:cNvPr id="7" name="Shape 5">
            <a:extLst>
              <a:ext uri="{FF2B5EF4-FFF2-40B4-BE49-F238E27FC236}">
                <a16:creationId xmlns:a16="http://schemas.microsoft.com/office/drawing/2014/main" id="{78845E90-29B2-E9CF-FA5C-275C422EFC60}"/>
              </a:ext>
            </a:extLst>
          </p:cNvPr>
          <p:cNvSpPr/>
          <p:nvPr/>
        </p:nvSpPr>
        <p:spPr>
          <a:xfrm>
            <a:off x="2675255" y="1055370"/>
            <a:ext cx="337185" cy="337185"/>
          </a:xfrm>
          <a:prstGeom prst="ellipse">
            <a:avLst/>
          </a:prstGeom>
          <a:solidFill>
            <a:srgbClr val="FFFFFF"/>
          </a:solidFill>
          <a:ln w="19050">
            <a:solidFill>
              <a:srgbClr val="00B0F0"/>
            </a:solidFill>
            <a:prstDash val="solid"/>
          </a:ln>
        </p:spPr>
        <p:txBody>
          <a:bodyPr/>
          <a:lstStyle/>
          <a:p>
            <a:endParaRPr lang="es-CO"/>
          </a:p>
        </p:txBody>
      </p:sp>
      <p:sp>
        <p:nvSpPr>
          <p:cNvPr id="8" name="Text 6">
            <a:extLst>
              <a:ext uri="{FF2B5EF4-FFF2-40B4-BE49-F238E27FC236}">
                <a16:creationId xmlns:a16="http://schemas.microsoft.com/office/drawing/2014/main" id="{4CFDDE9E-97C5-F701-F1CA-E4C3D8C07F41}"/>
              </a:ext>
            </a:extLst>
          </p:cNvPr>
          <p:cNvSpPr/>
          <p:nvPr/>
        </p:nvSpPr>
        <p:spPr>
          <a:xfrm>
            <a:off x="267525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a:extLst>
              <a:ext uri="{FF2B5EF4-FFF2-40B4-BE49-F238E27FC236}">
                <a16:creationId xmlns:a16="http://schemas.microsoft.com/office/drawing/2014/main" id="{95EE1EAB-B5C8-58FD-DD92-BBBB1BF9548B}"/>
              </a:ext>
            </a:extLst>
          </p:cNvPr>
          <p:cNvSpPr/>
          <p:nvPr/>
        </p:nvSpPr>
        <p:spPr>
          <a:xfrm>
            <a:off x="3635375" y="1055370"/>
            <a:ext cx="337185" cy="337185"/>
          </a:xfrm>
          <a:prstGeom prst="ellipse">
            <a:avLst/>
          </a:prstGeom>
          <a:solidFill>
            <a:srgbClr val="FFFFFF"/>
          </a:solidFill>
          <a:ln w="19050">
            <a:solidFill>
              <a:srgbClr val="00B0F0"/>
            </a:solidFill>
            <a:prstDash val="solid"/>
          </a:ln>
        </p:spPr>
        <p:txBody>
          <a:bodyPr/>
          <a:lstStyle/>
          <a:p>
            <a:endParaRPr lang="es-CO"/>
          </a:p>
        </p:txBody>
      </p:sp>
      <p:sp>
        <p:nvSpPr>
          <p:cNvPr id="10" name="Text 8">
            <a:extLst>
              <a:ext uri="{FF2B5EF4-FFF2-40B4-BE49-F238E27FC236}">
                <a16:creationId xmlns:a16="http://schemas.microsoft.com/office/drawing/2014/main" id="{EA41978D-6CFF-431D-5FED-A3AA56AE958B}"/>
              </a:ext>
            </a:extLst>
          </p:cNvPr>
          <p:cNvSpPr/>
          <p:nvPr/>
        </p:nvSpPr>
        <p:spPr>
          <a:xfrm>
            <a:off x="363537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a:extLst>
              <a:ext uri="{FF2B5EF4-FFF2-40B4-BE49-F238E27FC236}">
                <a16:creationId xmlns:a16="http://schemas.microsoft.com/office/drawing/2014/main" id="{5B41BEC8-4579-37A0-5B8F-295D9E1D0792}"/>
              </a:ext>
            </a:extLst>
          </p:cNvPr>
          <p:cNvSpPr/>
          <p:nvPr/>
        </p:nvSpPr>
        <p:spPr>
          <a:xfrm>
            <a:off x="3155315" y="1055370"/>
            <a:ext cx="337185" cy="337185"/>
          </a:xfrm>
          <a:prstGeom prst="ellipse">
            <a:avLst/>
          </a:prstGeom>
          <a:solidFill>
            <a:srgbClr val="00B0F0"/>
          </a:solidFill>
          <a:ln w="19050">
            <a:solidFill>
              <a:srgbClr val="FFFFFF"/>
            </a:solidFill>
            <a:prstDash val="solid"/>
          </a:ln>
        </p:spPr>
        <p:txBody>
          <a:bodyPr/>
          <a:lstStyle/>
          <a:p>
            <a:endParaRPr lang="es-CO"/>
          </a:p>
        </p:txBody>
      </p:sp>
      <p:sp>
        <p:nvSpPr>
          <p:cNvPr id="12" name="Text 10">
            <a:extLst>
              <a:ext uri="{FF2B5EF4-FFF2-40B4-BE49-F238E27FC236}">
                <a16:creationId xmlns:a16="http://schemas.microsoft.com/office/drawing/2014/main" id="{17300C87-6B59-3DD8-3BB2-A3CA0969A833}"/>
              </a:ext>
            </a:extLst>
          </p:cNvPr>
          <p:cNvSpPr/>
          <p:nvPr/>
        </p:nvSpPr>
        <p:spPr>
          <a:xfrm>
            <a:off x="315531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a:extLst>
              <a:ext uri="{FF2B5EF4-FFF2-40B4-BE49-F238E27FC236}">
                <a16:creationId xmlns:a16="http://schemas.microsoft.com/office/drawing/2014/main" id="{A20D536D-FB6D-64B8-FEA0-3ACE103415BF}"/>
              </a:ext>
            </a:extLst>
          </p:cNvPr>
          <p:cNvSpPr/>
          <p:nvPr/>
        </p:nvSpPr>
        <p:spPr>
          <a:xfrm>
            <a:off x="4115435" y="1055370"/>
            <a:ext cx="337185" cy="337185"/>
          </a:xfrm>
          <a:prstGeom prst="ellipse">
            <a:avLst/>
          </a:prstGeom>
          <a:solidFill>
            <a:srgbClr val="00B0F0"/>
          </a:solidFill>
          <a:ln w="19050">
            <a:solidFill>
              <a:srgbClr val="FFFFFF"/>
            </a:solidFill>
            <a:prstDash val="solid"/>
          </a:ln>
        </p:spPr>
        <p:txBody>
          <a:bodyPr/>
          <a:lstStyle/>
          <a:p>
            <a:endParaRPr lang="es-CO"/>
          </a:p>
        </p:txBody>
      </p:sp>
      <p:sp>
        <p:nvSpPr>
          <p:cNvPr id="14" name="Text 12">
            <a:extLst>
              <a:ext uri="{FF2B5EF4-FFF2-40B4-BE49-F238E27FC236}">
                <a16:creationId xmlns:a16="http://schemas.microsoft.com/office/drawing/2014/main" id="{41EA47F2-60F0-FDD9-79AE-432C432D008C}"/>
              </a:ext>
            </a:extLst>
          </p:cNvPr>
          <p:cNvSpPr/>
          <p:nvPr/>
        </p:nvSpPr>
        <p:spPr>
          <a:xfrm>
            <a:off x="411543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a:extLst>
              <a:ext uri="{FF2B5EF4-FFF2-40B4-BE49-F238E27FC236}">
                <a16:creationId xmlns:a16="http://schemas.microsoft.com/office/drawing/2014/main" id="{025E18F7-97B9-F6C9-7417-8E1017945215}"/>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8" name="Shape 16">
            <a:extLst>
              <a:ext uri="{FF2B5EF4-FFF2-40B4-BE49-F238E27FC236}">
                <a16:creationId xmlns:a16="http://schemas.microsoft.com/office/drawing/2014/main" id="{6437C50E-93C1-25FD-C6DF-4BDC91B255B6}"/>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9" name="Shape 17">
            <a:extLst>
              <a:ext uri="{FF2B5EF4-FFF2-40B4-BE49-F238E27FC236}">
                <a16:creationId xmlns:a16="http://schemas.microsoft.com/office/drawing/2014/main" id="{D254CE19-5AC3-68CF-E45C-74F4583C68A7}"/>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20" name="Shape 18">
            <a:extLst>
              <a:ext uri="{FF2B5EF4-FFF2-40B4-BE49-F238E27FC236}">
                <a16:creationId xmlns:a16="http://schemas.microsoft.com/office/drawing/2014/main" id="{74F5329B-440A-D966-6E86-66C4C554D21A}"/>
              </a:ext>
            </a:extLst>
          </p:cNvPr>
          <p:cNvSpPr/>
          <p:nvPr/>
        </p:nvSpPr>
        <p:spPr>
          <a:xfrm>
            <a:off x="4888230" y="1223645"/>
            <a:ext cx="5448300" cy="0"/>
          </a:xfrm>
          <a:prstGeom prst="line">
            <a:avLst/>
          </a:prstGeom>
          <a:noFill/>
          <a:ln w="57150">
            <a:solidFill>
              <a:srgbClr val="00B0F0"/>
            </a:solidFill>
            <a:prstDash val="solid"/>
            <a:headEnd type="none"/>
            <a:tailEnd type="none"/>
          </a:ln>
        </p:spPr>
        <p:txBody>
          <a:bodyPr/>
          <a:lstStyle/>
          <a:p>
            <a:endParaRPr lang="es-CO"/>
          </a:p>
        </p:txBody>
      </p:sp>
      <p:sp>
        <p:nvSpPr>
          <p:cNvPr id="21" name="Shape 19">
            <a:extLst>
              <a:ext uri="{FF2B5EF4-FFF2-40B4-BE49-F238E27FC236}">
                <a16:creationId xmlns:a16="http://schemas.microsoft.com/office/drawing/2014/main" id="{C6853B6C-A326-86EE-4AB1-BBE689FF346C}"/>
              </a:ext>
            </a:extLst>
          </p:cNvPr>
          <p:cNvSpPr/>
          <p:nvPr/>
        </p:nvSpPr>
        <p:spPr>
          <a:xfrm>
            <a:off x="1588770" y="2950845"/>
            <a:ext cx="8747760" cy="0"/>
          </a:xfrm>
          <a:prstGeom prst="line">
            <a:avLst/>
          </a:prstGeom>
          <a:noFill/>
          <a:ln w="57150">
            <a:solidFill>
              <a:srgbClr val="00B0F0"/>
            </a:solidFill>
            <a:prstDash val="solid"/>
            <a:headEnd type="none"/>
            <a:tailEnd type="none"/>
          </a:ln>
        </p:spPr>
        <p:txBody>
          <a:bodyPr/>
          <a:lstStyle/>
          <a:p>
            <a:endParaRPr lang="es-CO"/>
          </a:p>
        </p:txBody>
      </p:sp>
      <p:sp>
        <p:nvSpPr>
          <p:cNvPr id="22" name="Shape 20">
            <a:extLst>
              <a:ext uri="{FF2B5EF4-FFF2-40B4-BE49-F238E27FC236}">
                <a16:creationId xmlns:a16="http://schemas.microsoft.com/office/drawing/2014/main" id="{CCC7880E-27AD-2653-3EB1-30DEFEA163F0}"/>
              </a:ext>
            </a:extLst>
          </p:cNvPr>
          <p:cNvSpPr/>
          <p:nvPr/>
        </p:nvSpPr>
        <p:spPr>
          <a:xfrm>
            <a:off x="10342245" y="1207135"/>
            <a:ext cx="0" cy="1758950"/>
          </a:xfrm>
          <a:prstGeom prst="line">
            <a:avLst/>
          </a:prstGeom>
          <a:noFill/>
          <a:ln w="57150">
            <a:solidFill>
              <a:srgbClr val="00B0F0"/>
            </a:solidFill>
            <a:prstDash val="solid"/>
            <a:headEnd type="none"/>
            <a:tailEnd type="none"/>
          </a:ln>
        </p:spPr>
        <p:txBody>
          <a:bodyPr/>
          <a:lstStyle/>
          <a:p>
            <a:endParaRPr lang="es-CO"/>
          </a:p>
        </p:txBody>
      </p:sp>
      <p:sp>
        <p:nvSpPr>
          <p:cNvPr id="23" name="Shape 21">
            <a:extLst>
              <a:ext uri="{FF2B5EF4-FFF2-40B4-BE49-F238E27FC236}">
                <a16:creationId xmlns:a16="http://schemas.microsoft.com/office/drawing/2014/main" id="{E693952B-035A-BC6C-C718-0003DE4D21EC}"/>
              </a:ext>
            </a:extLst>
          </p:cNvPr>
          <p:cNvSpPr/>
          <p:nvPr/>
        </p:nvSpPr>
        <p:spPr>
          <a:xfrm>
            <a:off x="1583055" y="1223645"/>
            <a:ext cx="0" cy="1758950"/>
          </a:xfrm>
          <a:prstGeom prst="line">
            <a:avLst/>
          </a:prstGeom>
          <a:noFill/>
          <a:ln w="57150">
            <a:solidFill>
              <a:srgbClr val="00B0F0"/>
            </a:solidFill>
            <a:prstDash val="solid"/>
            <a:headEnd type="none"/>
            <a:tailEnd type="none"/>
          </a:ln>
        </p:spPr>
        <p:txBody>
          <a:bodyPr/>
          <a:lstStyle/>
          <a:p>
            <a:endParaRPr lang="es-CO"/>
          </a:p>
        </p:txBody>
      </p:sp>
      <p:sp>
        <p:nvSpPr>
          <p:cNvPr id="24" name="Shape 22">
            <a:extLst>
              <a:ext uri="{FF2B5EF4-FFF2-40B4-BE49-F238E27FC236}">
                <a16:creationId xmlns:a16="http://schemas.microsoft.com/office/drawing/2014/main" id="{E29558A9-D77B-FAFB-DEA3-0475DEE2C861}"/>
              </a:ext>
            </a:extLst>
          </p:cNvPr>
          <p:cNvSpPr/>
          <p:nvPr/>
        </p:nvSpPr>
        <p:spPr>
          <a:xfrm>
            <a:off x="1557020" y="1210945"/>
            <a:ext cx="742315" cy="0"/>
          </a:xfrm>
          <a:prstGeom prst="line">
            <a:avLst/>
          </a:prstGeom>
          <a:noFill/>
          <a:ln w="57150">
            <a:solidFill>
              <a:srgbClr val="00B0F0"/>
            </a:solidFill>
            <a:prstDash val="solid"/>
            <a:headEnd type="none"/>
            <a:tailEnd type="none"/>
          </a:ln>
        </p:spPr>
        <p:txBody>
          <a:bodyPr/>
          <a:lstStyle/>
          <a:p>
            <a:endParaRPr lang="es-CO"/>
          </a:p>
        </p:txBody>
      </p:sp>
      <p:pic>
        <p:nvPicPr>
          <p:cNvPr id="25" name="Image 0" descr="https://kimi-img.moonshot.cn/pub/slides/slides_tmpl/image/25-08-27-19:57:41-d2nf5d98bjvh7rlivslg.png">
            <a:extLst>
              <a:ext uri="{FF2B5EF4-FFF2-40B4-BE49-F238E27FC236}">
                <a16:creationId xmlns:a16="http://schemas.microsoft.com/office/drawing/2014/main" id="{CA363E76-C4E7-079D-B21A-28A2F1914D7F}"/>
              </a:ext>
            </a:extLst>
          </p:cNvPr>
          <p:cNvPicPr>
            <a:picLocks noChangeAspect="1"/>
          </p:cNvPicPr>
          <p:nvPr/>
        </p:nvPicPr>
        <p:blipFill>
          <a:blip r:embed="rId3"/>
          <a:srcRect b="42278"/>
          <a:stretch/>
        </p:blipFill>
        <p:spPr>
          <a:xfrm>
            <a:off x="2338070" y="2733675"/>
            <a:ext cx="7030085" cy="4124325"/>
          </a:xfrm>
          <a:prstGeom prst="rect">
            <a:avLst/>
          </a:prstGeom>
        </p:spPr>
      </p:pic>
    </p:spTree>
    <p:extLst>
      <p:ext uri="{BB962C8B-B14F-4D97-AF65-F5344CB8AC3E}">
        <p14:creationId xmlns:p14="http://schemas.microsoft.com/office/powerpoint/2010/main" val="129785662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37AF5F-59B7-0177-3ADF-9B9FFC5DF136}"/>
            </a:ext>
          </a:extLst>
        </p:cNvPr>
        <p:cNvGrpSpPr/>
        <p:nvPr/>
      </p:nvGrpSpPr>
      <p:grpSpPr>
        <a:xfrm>
          <a:off x="0" y="0"/>
          <a:ext cx="0" cy="0"/>
          <a:chOff x="0" y="0"/>
          <a:chExt cx="0" cy="0"/>
        </a:xfrm>
      </p:grpSpPr>
      <p:pic>
        <p:nvPicPr>
          <p:cNvPr id="2" name="Image 0" descr="https://kimi-img.moonshot.cn/pub/slides/slides_tmpl/image/25-08-27-19:57:41-d2nf5d98bjvh7rlivsmg.png">
            <a:extLst>
              <a:ext uri="{FF2B5EF4-FFF2-40B4-BE49-F238E27FC236}">
                <a16:creationId xmlns:a16="http://schemas.microsoft.com/office/drawing/2014/main" id="{EE96E255-8451-1E2D-EF35-47F9E5B5F99A}"/>
              </a:ext>
            </a:extLst>
          </p:cNvPr>
          <p:cNvPicPr>
            <a:picLocks noChangeAspect="1"/>
          </p:cNvPicPr>
          <p:nvPr/>
        </p:nvPicPr>
        <p:blipFill>
          <a:blip r:embed="rId3"/>
          <a:stretch>
            <a:fillRect/>
          </a:stretch>
        </p:blipFill>
        <p:spPr>
          <a:xfrm>
            <a:off x="4558665" y="1141095"/>
            <a:ext cx="3619500" cy="3912870"/>
          </a:xfrm>
          <a:prstGeom prst="rect">
            <a:avLst/>
          </a:prstGeom>
        </p:spPr>
      </p:pic>
      <p:sp>
        <p:nvSpPr>
          <p:cNvPr id="3" name="Shape 0">
            <a:extLst>
              <a:ext uri="{FF2B5EF4-FFF2-40B4-BE49-F238E27FC236}">
                <a16:creationId xmlns:a16="http://schemas.microsoft.com/office/drawing/2014/main" id="{5D481F45-8FA8-487A-E609-18DC931B8F11}"/>
              </a:ext>
            </a:extLst>
          </p:cNvPr>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a:extLst>
              <a:ext uri="{FF2B5EF4-FFF2-40B4-BE49-F238E27FC236}">
                <a16:creationId xmlns:a16="http://schemas.microsoft.com/office/drawing/2014/main" id="{6B9FF2DF-97CD-3D7F-CB47-C2744ABE0B2F}"/>
              </a:ext>
            </a:extLst>
          </p:cNvPr>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a:extLst>
              <a:ext uri="{FF2B5EF4-FFF2-40B4-BE49-F238E27FC236}">
                <a16:creationId xmlns:a16="http://schemas.microsoft.com/office/drawing/2014/main" id="{1592C531-71D9-3E01-503D-11FE99601830}"/>
              </a:ext>
            </a:extLst>
          </p:cNvPr>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a:extLst>
              <a:ext uri="{FF2B5EF4-FFF2-40B4-BE49-F238E27FC236}">
                <a16:creationId xmlns:a16="http://schemas.microsoft.com/office/drawing/2014/main" id="{38553FC8-C590-F076-9239-266AF16A80A7}"/>
              </a:ext>
            </a:extLst>
          </p:cNvPr>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a:extLst>
              <a:ext uri="{FF2B5EF4-FFF2-40B4-BE49-F238E27FC236}">
                <a16:creationId xmlns:a16="http://schemas.microsoft.com/office/drawing/2014/main" id="{CAB8C2AD-C25A-A043-07A9-0D8BA27F3BCE}"/>
              </a:ext>
            </a:extLst>
          </p:cNvPr>
          <p:cNvSpPr/>
          <p:nvPr/>
        </p:nvSpPr>
        <p:spPr>
          <a:xfrm>
            <a:off x="1920240" y="5044549"/>
            <a:ext cx="8643620" cy="830997"/>
          </a:xfrm>
          <a:prstGeom prst="rect">
            <a:avLst/>
          </a:prstGeom>
          <a:noFill/>
          <a:ln/>
        </p:spPr>
        <p:txBody>
          <a:bodyPr wrap="square" lIns="91440" tIns="45720" rIns="91440" bIns="45720" rtlCol="0" anchor="ctr">
            <a:spAutoFit/>
          </a:bodyPr>
          <a:lstStyle/>
          <a:p>
            <a:pPr algn="ctr">
              <a:lnSpc>
                <a:spcPct val="100000"/>
              </a:lnSpc>
            </a:pPr>
            <a:r>
              <a:rPr lang="en-US" sz="4800" b="1" dirty="0" err="1">
                <a:solidFill>
                  <a:srgbClr val="000000"/>
                </a:solidFill>
                <a:latin typeface="MiSans" pitchFamily="34" charset="0"/>
                <a:ea typeface="MiSans" pitchFamily="34" charset="-122"/>
                <a:cs typeface="MiSans" pitchFamily="34" charset="-120"/>
              </a:rPr>
              <a:t>Condicionales</a:t>
            </a:r>
            <a:r>
              <a:rPr lang="en-US" sz="4800" b="1" dirty="0">
                <a:solidFill>
                  <a:srgbClr val="000000"/>
                </a:solidFill>
                <a:latin typeface="MiSans" pitchFamily="34" charset="0"/>
                <a:ea typeface="MiSans" pitchFamily="34" charset="-122"/>
                <a:cs typeface="MiSans" pitchFamily="34" charset="-120"/>
              </a:rPr>
              <a:t> if-else Python</a:t>
            </a:r>
            <a:endParaRPr lang="en-US" sz="4800" dirty="0"/>
          </a:p>
        </p:txBody>
      </p:sp>
      <p:sp>
        <p:nvSpPr>
          <p:cNvPr id="8" name="Text 5">
            <a:extLst>
              <a:ext uri="{FF2B5EF4-FFF2-40B4-BE49-F238E27FC236}">
                <a16:creationId xmlns:a16="http://schemas.microsoft.com/office/drawing/2014/main" id="{C7367736-EC3F-E01F-1FD3-E1F9C86AF1CC}"/>
              </a:ext>
            </a:extLst>
          </p:cNvPr>
          <p:cNvSpPr/>
          <p:nvPr/>
        </p:nvSpPr>
        <p:spPr>
          <a:xfrm>
            <a:off x="3447415" y="304483"/>
            <a:ext cx="5640070" cy="1025525"/>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01</a:t>
            </a:r>
            <a:endParaRPr lang="en-US" sz="1600" dirty="0"/>
          </a:p>
        </p:txBody>
      </p:sp>
      <p:sp>
        <p:nvSpPr>
          <p:cNvPr id="9" name="Shape 6">
            <a:extLst>
              <a:ext uri="{FF2B5EF4-FFF2-40B4-BE49-F238E27FC236}">
                <a16:creationId xmlns:a16="http://schemas.microsoft.com/office/drawing/2014/main" id="{416C8B09-FFD2-5678-2558-CF96DEE3A083}"/>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a:extLst>
              <a:ext uri="{FF2B5EF4-FFF2-40B4-BE49-F238E27FC236}">
                <a16:creationId xmlns:a16="http://schemas.microsoft.com/office/drawing/2014/main" id="{E502CCD7-FD01-BB3E-D602-DF064B0EF3A7}"/>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a:extLst>
              <a:ext uri="{FF2B5EF4-FFF2-40B4-BE49-F238E27FC236}">
                <a16:creationId xmlns:a16="http://schemas.microsoft.com/office/drawing/2014/main" id="{7B6962A3-54A5-EE80-29B3-32CB13577606}"/>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a:extLst>
              <a:ext uri="{FF2B5EF4-FFF2-40B4-BE49-F238E27FC236}">
                <a16:creationId xmlns:a16="http://schemas.microsoft.com/office/drawing/2014/main" id="{C48D1B34-4662-B62A-968B-E6F4B2F3896C}"/>
              </a:ext>
            </a:extLst>
          </p:cNvPr>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a:extLst>
              <a:ext uri="{FF2B5EF4-FFF2-40B4-BE49-F238E27FC236}">
                <a16:creationId xmlns:a16="http://schemas.microsoft.com/office/drawing/2014/main" id="{A74A1E9E-C6B2-905F-0233-42D98F98DB81}"/>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a:extLst>
              <a:ext uri="{FF2B5EF4-FFF2-40B4-BE49-F238E27FC236}">
                <a16:creationId xmlns:a16="http://schemas.microsoft.com/office/drawing/2014/main" id="{05C71E87-E3F1-B7DA-E927-E82045BDC88F}"/>
              </a:ext>
            </a:extLst>
          </p:cNvPr>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a:extLst>
              <a:ext uri="{FF2B5EF4-FFF2-40B4-BE49-F238E27FC236}">
                <a16:creationId xmlns:a16="http://schemas.microsoft.com/office/drawing/2014/main" id="{CD278556-9F01-A738-8C91-0F93975AAB95}"/>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a:extLst>
              <a:ext uri="{FF2B5EF4-FFF2-40B4-BE49-F238E27FC236}">
                <a16:creationId xmlns:a16="http://schemas.microsoft.com/office/drawing/2014/main" id="{C760CEC6-7BAB-74DC-7FA2-32C2CC433947}"/>
              </a:ext>
            </a:extLst>
          </p:cNvPr>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a:extLst>
              <a:ext uri="{FF2B5EF4-FFF2-40B4-BE49-F238E27FC236}">
                <a16:creationId xmlns:a16="http://schemas.microsoft.com/office/drawing/2014/main" id="{F1EF4B98-3C42-0E8F-1A0A-817023C59FAD}"/>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a:extLst>
              <a:ext uri="{FF2B5EF4-FFF2-40B4-BE49-F238E27FC236}">
                <a16:creationId xmlns:a16="http://schemas.microsoft.com/office/drawing/2014/main" id="{8254EE37-A7BA-003C-8039-71C3FB663498}"/>
              </a:ext>
            </a:extLst>
          </p:cNvPr>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a:extLst>
              <a:ext uri="{FF2B5EF4-FFF2-40B4-BE49-F238E27FC236}">
                <a16:creationId xmlns:a16="http://schemas.microsoft.com/office/drawing/2014/main" id="{7F23EB52-773A-DC96-F978-8DEFEB63B379}"/>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extLst>
      <p:ext uri="{BB962C8B-B14F-4D97-AF65-F5344CB8AC3E}">
        <p14:creationId xmlns:p14="http://schemas.microsoft.com/office/powerpoint/2010/main" val="197775827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6CF05-7315-C91A-DDCE-A21E586D2EFD}"/>
            </a:ext>
          </a:extLst>
        </p:cNvPr>
        <p:cNvGrpSpPr/>
        <p:nvPr/>
      </p:nvGrpSpPr>
      <p:grpSpPr>
        <a:xfrm>
          <a:off x="0" y="0"/>
          <a:ext cx="0" cy="0"/>
          <a:chOff x="0" y="0"/>
          <a:chExt cx="0" cy="0"/>
        </a:xfrm>
      </p:grpSpPr>
      <p:sp>
        <p:nvSpPr>
          <p:cNvPr id="4" name="Text 1">
            <a:extLst>
              <a:ext uri="{FF2B5EF4-FFF2-40B4-BE49-F238E27FC236}">
                <a16:creationId xmlns:a16="http://schemas.microsoft.com/office/drawing/2014/main" id="{8EB44125-73DA-6EAF-5BC2-8D64EBD3C3E5}"/>
              </a:ext>
            </a:extLst>
          </p:cNvPr>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Text 10">
            <a:extLst>
              <a:ext uri="{FF2B5EF4-FFF2-40B4-BE49-F238E27FC236}">
                <a16:creationId xmlns:a16="http://schemas.microsoft.com/office/drawing/2014/main" id="{77FE7D9A-CA7D-C7FD-E8B5-B9316B1C218C}"/>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EFDDAEA2-28D2-E640-EC03-45864E5C0EEC}"/>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8A328C8C-0B7C-E9B9-961E-F2D27482342B}"/>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127754EE-22EF-21C4-5142-801BFE65897B}"/>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pic>
        <p:nvPicPr>
          <p:cNvPr id="21" name="Imagen 20">
            <a:extLst>
              <a:ext uri="{FF2B5EF4-FFF2-40B4-BE49-F238E27FC236}">
                <a16:creationId xmlns:a16="http://schemas.microsoft.com/office/drawing/2014/main" id="{B45AFDF3-2EFF-FB81-9D6A-DE30B50FC1B7}"/>
              </a:ext>
            </a:extLst>
          </p:cNvPr>
          <p:cNvPicPr>
            <a:picLocks noChangeAspect="1"/>
          </p:cNvPicPr>
          <p:nvPr/>
        </p:nvPicPr>
        <p:blipFill>
          <a:blip r:embed="rId3"/>
          <a:stretch>
            <a:fillRect/>
          </a:stretch>
        </p:blipFill>
        <p:spPr>
          <a:xfrm>
            <a:off x="963816" y="371157"/>
            <a:ext cx="10264367" cy="4208767"/>
          </a:xfrm>
          <a:prstGeom prst="rect">
            <a:avLst/>
          </a:prstGeom>
        </p:spPr>
      </p:pic>
      <p:pic>
        <p:nvPicPr>
          <p:cNvPr id="23" name="Imagen 22">
            <a:extLst>
              <a:ext uri="{FF2B5EF4-FFF2-40B4-BE49-F238E27FC236}">
                <a16:creationId xmlns:a16="http://schemas.microsoft.com/office/drawing/2014/main" id="{A0663E03-B752-1FE8-42C1-1041A15B607C}"/>
              </a:ext>
            </a:extLst>
          </p:cNvPr>
          <p:cNvPicPr>
            <a:picLocks noChangeAspect="1"/>
          </p:cNvPicPr>
          <p:nvPr/>
        </p:nvPicPr>
        <p:blipFill>
          <a:blip r:embed="rId4"/>
          <a:stretch>
            <a:fillRect/>
          </a:stretch>
        </p:blipFill>
        <p:spPr>
          <a:xfrm>
            <a:off x="1251585" y="4652651"/>
            <a:ext cx="5763429" cy="1219370"/>
          </a:xfrm>
          <a:prstGeom prst="rect">
            <a:avLst/>
          </a:prstGeom>
        </p:spPr>
      </p:pic>
    </p:spTree>
    <p:extLst>
      <p:ext uri="{BB962C8B-B14F-4D97-AF65-F5344CB8AC3E}">
        <p14:creationId xmlns:p14="http://schemas.microsoft.com/office/powerpoint/2010/main" val="16858432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A0145-EDB7-B629-6252-7F64BD2C6B2B}"/>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191246A3-9D36-E313-1DF9-BBB5F857BEDA}"/>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34862874-F095-3D37-16A8-36524624B25A}"/>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45982152-237F-1DF5-5B7C-65DAE064C407}"/>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5A687033-A2C4-EE79-EA03-2F7257681DD7}"/>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pic>
        <p:nvPicPr>
          <p:cNvPr id="3" name="Imagen 2">
            <a:extLst>
              <a:ext uri="{FF2B5EF4-FFF2-40B4-BE49-F238E27FC236}">
                <a16:creationId xmlns:a16="http://schemas.microsoft.com/office/drawing/2014/main" id="{52DE3C96-B37B-8678-CC4E-85B9166E02BA}"/>
              </a:ext>
            </a:extLst>
          </p:cNvPr>
          <p:cNvPicPr>
            <a:picLocks noChangeAspect="1"/>
          </p:cNvPicPr>
          <p:nvPr/>
        </p:nvPicPr>
        <p:blipFill>
          <a:blip r:embed="rId3"/>
          <a:stretch>
            <a:fillRect/>
          </a:stretch>
        </p:blipFill>
        <p:spPr>
          <a:xfrm>
            <a:off x="680276" y="202565"/>
            <a:ext cx="10260140" cy="4436817"/>
          </a:xfrm>
          <a:prstGeom prst="rect">
            <a:avLst/>
          </a:prstGeom>
        </p:spPr>
      </p:pic>
      <p:pic>
        <p:nvPicPr>
          <p:cNvPr id="6" name="Imagen 5">
            <a:extLst>
              <a:ext uri="{FF2B5EF4-FFF2-40B4-BE49-F238E27FC236}">
                <a16:creationId xmlns:a16="http://schemas.microsoft.com/office/drawing/2014/main" id="{48DDBDE7-C697-D9DA-2C6E-DFDE950D173A}"/>
              </a:ext>
            </a:extLst>
          </p:cNvPr>
          <p:cNvPicPr>
            <a:picLocks noChangeAspect="1"/>
          </p:cNvPicPr>
          <p:nvPr/>
        </p:nvPicPr>
        <p:blipFill>
          <a:blip r:embed="rId4"/>
          <a:stretch>
            <a:fillRect/>
          </a:stretch>
        </p:blipFill>
        <p:spPr>
          <a:xfrm>
            <a:off x="1108710" y="4858273"/>
            <a:ext cx="4515480" cy="1590897"/>
          </a:xfrm>
          <a:prstGeom prst="rect">
            <a:avLst/>
          </a:prstGeom>
        </p:spPr>
      </p:pic>
    </p:spTree>
    <p:extLst>
      <p:ext uri="{BB962C8B-B14F-4D97-AF65-F5344CB8AC3E}">
        <p14:creationId xmlns:p14="http://schemas.microsoft.com/office/powerpoint/2010/main" val="39304791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0ED69-8F23-264D-E4B3-C2B15C7EA820}"/>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1A0CEA34-090C-1602-EB9C-9B2951346BA9}"/>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FD0D800F-76CD-10A5-CDD7-E9AE1930A376}"/>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71C88C7B-1CE4-CC56-52AA-0D61C277D8A1}"/>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C29C0A13-2DE5-685F-32F4-31098752CA06}"/>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pic>
        <p:nvPicPr>
          <p:cNvPr id="4" name="Imagen 3">
            <a:extLst>
              <a:ext uri="{FF2B5EF4-FFF2-40B4-BE49-F238E27FC236}">
                <a16:creationId xmlns:a16="http://schemas.microsoft.com/office/drawing/2014/main" id="{9E5C22AF-5BE5-2400-6873-B76D33B8552D}"/>
              </a:ext>
            </a:extLst>
          </p:cNvPr>
          <p:cNvPicPr>
            <a:picLocks noChangeAspect="1"/>
          </p:cNvPicPr>
          <p:nvPr/>
        </p:nvPicPr>
        <p:blipFill>
          <a:blip r:embed="rId3"/>
          <a:stretch>
            <a:fillRect/>
          </a:stretch>
        </p:blipFill>
        <p:spPr>
          <a:xfrm>
            <a:off x="771525" y="202565"/>
            <a:ext cx="9527519" cy="4150375"/>
          </a:xfrm>
          <a:prstGeom prst="rect">
            <a:avLst/>
          </a:prstGeom>
        </p:spPr>
      </p:pic>
      <p:pic>
        <p:nvPicPr>
          <p:cNvPr id="7" name="Imagen 6">
            <a:extLst>
              <a:ext uri="{FF2B5EF4-FFF2-40B4-BE49-F238E27FC236}">
                <a16:creationId xmlns:a16="http://schemas.microsoft.com/office/drawing/2014/main" id="{07773619-13F7-3E47-EBEC-0A0DE89192A1}"/>
              </a:ext>
            </a:extLst>
          </p:cNvPr>
          <p:cNvPicPr>
            <a:picLocks noChangeAspect="1"/>
          </p:cNvPicPr>
          <p:nvPr/>
        </p:nvPicPr>
        <p:blipFill>
          <a:blip r:embed="rId4"/>
          <a:stretch>
            <a:fillRect/>
          </a:stretch>
        </p:blipFill>
        <p:spPr>
          <a:xfrm>
            <a:off x="1108710" y="4410212"/>
            <a:ext cx="6687483" cy="1962424"/>
          </a:xfrm>
          <a:prstGeom prst="rect">
            <a:avLst/>
          </a:prstGeom>
        </p:spPr>
      </p:pic>
    </p:spTree>
    <p:extLst>
      <p:ext uri="{BB962C8B-B14F-4D97-AF65-F5344CB8AC3E}">
        <p14:creationId xmlns:p14="http://schemas.microsoft.com/office/powerpoint/2010/main" val="219838509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97B30-E347-69E2-ACA8-9D1BF75633F6}"/>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A5D8F612-BCF1-2F4C-5F1E-542CFBE8E0C9}"/>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E4F272F3-4338-932F-2C09-82CAE6655628}"/>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305B2E38-B521-85DD-5F53-3F4E02FE332B}"/>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8FAA8A82-1280-90BC-75FE-A6FB8302BE33}"/>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3" name="CuadroTexto 2">
            <a:extLst>
              <a:ext uri="{FF2B5EF4-FFF2-40B4-BE49-F238E27FC236}">
                <a16:creationId xmlns:a16="http://schemas.microsoft.com/office/drawing/2014/main" id="{A13658D6-8396-F567-ACD7-052917520258}"/>
              </a:ext>
            </a:extLst>
          </p:cNvPr>
          <p:cNvSpPr txBox="1"/>
          <p:nvPr/>
        </p:nvSpPr>
        <p:spPr>
          <a:xfrm>
            <a:off x="940117" y="573510"/>
            <a:ext cx="9940413" cy="4247317"/>
          </a:xfrm>
          <a:prstGeom prst="rect">
            <a:avLst/>
          </a:prstGeom>
          <a:noFill/>
        </p:spPr>
        <p:txBody>
          <a:bodyPr wrap="square">
            <a:spAutoFit/>
          </a:bodyPr>
          <a:lstStyle/>
          <a:p>
            <a:pPr>
              <a:buNone/>
            </a:pPr>
            <a:r>
              <a:rPr lang="es-MX" sz="3200" b="1" dirty="0"/>
              <a:t>Ejercicio 1: Calculadora de Índice de Masa Corporal (IMC)</a:t>
            </a:r>
          </a:p>
          <a:p>
            <a:pPr>
              <a:buNone/>
            </a:pPr>
            <a:endParaRPr lang="es-MX" dirty="0"/>
          </a:p>
          <a:p>
            <a:pPr>
              <a:buNone/>
            </a:pPr>
            <a:r>
              <a:rPr lang="es-MX" sz="2000" dirty="0"/>
              <a:t>Diseña un programa en Python que calcule el Índice de Masa Corporal (IMC) de una persona. El programa debe:</a:t>
            </a:r>
          </a:p>
          <a:p>
            <a:pPr>
              <a:buFont typeface="+mj-lt"/>
              <a:buAutoNum type="arabicPeriod"/>
            </a:pPr>
            <a:r>
              <a:rPr lang="es-MX" sz="2000" dirty="0"/>
              <a:t>Solicitar al usuario que ingrese su peso en kilogramos (kg)</a:t>
            </a:r>
          </a:p>
          <a:p>
            <a:pPr>
              <a:buFont typeface="+mj-lt"/>
              <a:buAutoNum type="arabicPeriod"/>
            </a:pPr>
            <a:r>
              <a:rPr lang="es-MX" sz="2000" dirty="0"/>
              <a:t>Solicitar al usuario que ingrese su estatura en metros (m)</a:t>
            </a:r>
          </a:p>
          <a:p>
            <a:pPr>
              <a:buFont typeface="+mj-lt"/>
              <a:buAutoNum type="arabicPeriod"/>
            </a:pPr>
            <a:r>
              <a:rPr lang="es-MX" sz="2000" dirty="0"/>
              <a:t>Calcular el IMC usando la fórmula: </a:t>
            </a:r>
            <a:r>
              <a:rPr lang="es-MX" sz="2000" b="1" dirty="0"/>
              <a:t>IMC = peso / (estatura²)</a:t>
            </a:r>
            <a:endParaRPr lang="es-MX" sz="2000" dirty="0"/>
          </a:p>
          <a:p>
            <a:pPr>
              <a:buFont typeface="+mj-lt"/>
              <a:buAutoNum type="arabicPeriod"/>
            </a:pPr>
            <a:r>
              <a:rPr lang="es-MX" sz="2000" dirty="0"/>
              <a:t>Mostrar el resultado del IMC</a:t>
            </a:r>
          </a:p>
          <a:p>
            <a:pPr>
              <a:buFont typeface="+mj-lt"/>
              <a:buAutoNum type="arabicPeriod"/>
            </a:pPr>
            <a:r>
              <a:rPr lang="es-MX" sz="2000" dirty="0"/>
              <a:t>Clasificar el resultado según la siguiente tabla: </a:t>
            </a:r>
          </a:p>
          <a:p>
            <a:pPr marL="742950" lvl="1" indent="-285750">
              <a:buFont typeface="+mj-lt"/>
              <a:buAutoNum type="arabicPeriod"/>
            </a:pPr>
            <a:r>
              <a:rPr lang="es-MX" sz="2000" dirty="0"/>
              <a:t>IMC menor a 18.5: "Bajo peso"</a:t>
            </a:r>
          </a:p>
          <a:p>
            <a:pPr marL="742950" lvl="1" indent="-285750">
              <a:buFont typeface="+mj-lt"/>
              <a:buAutoNum type="arabicPeriod"/>
            </a:pPr>
            <a:r>
              <a:rPr lang="es-MX" sz="2000" dirty="0"/>
              <a:t>IMC entre 18.5 y 24.9: "Peso normal"</a:t>
            </a:r>
          </a:p>
          <a:p>
            <a:pPr marL="742950" lvl="1" indent="-285750">
              <a:buFont typeface="+mj-lt"/>
              <a:buAutoNum type="arabicPeriod"/>
            </a:pPr>
            <a:r>
              <a:rPr lang="es-MX" sz="2000" dirty="0"/>
              <a:t>IMC entre 25.0 y 29.9: "Sobrepeso"</a:t>
            </a:r>
          </a:p>
          <a:p>
            <a:pPr marL="742950" lvl="1" indent="-285750">
              <a:buFont typeface="+mj-lt"/>
              <a:buAutoNum type="arabicPeriod"/>
            </a:pPr>
            <a:r>
              <a:rPr lang="es-MX" sz="2000" dirty="0"/>
              <a:t>IMC de 30.0 o más: "Obesidad"</a:t>
            </a:r>
          </a:p>
        </p:txBody>
      </p:sp>
      <p:pic>
        <p:nvPicPr>
          <p:cNvPr id="9" name="Imagen 8">
            <a:extLst>
              <a:ext uri="{FF2B5EF4-FFF2-40B4-BE49-F238E27FC236}">
                <a16:creationId xmlns:a16="http://schemas.microsoft.com/office/drawing/2014/main" id="{5416E73F-66D7-0DC6-D20F-DE7B070186E8}"/>
              </a:ext>
            </a:extLst>
          </p:cNvPr>
          <p:cNvPicPr>
            <a:picLocks noChangeAspect="1"/>
          </p:cNvPicPr>
          <p:nvPr/>
        </p:nvPicPr>
        <p:blipFill>
          <a:blip r:embed="rId3"/>
          <a:stretch>
            <a:fillRect/>
          </a:stretch>
        </p:blipFill>
        <p:spPr>
          <a:xfrm>
            <a:off x="6702374" y="3606220"/>
            <a:ext cx="4391638" cy="2429214"/>
          </a:xfrm>
          <a:prstGeom prst="rect">
            <a:avLst/>
          </a:prstGeom>
        </p:spPr>
        <p:style>
          <a:lnRef idx="2">
            <a:schemeClr val="accent2"/>
          </a:lnRef>
          <a:fillRef idx="1">
            <a:schemeClr val="lt1"/>
          </a:fillRef>
          <a:effectRef idx="0">
            <a:schemeClr val="accent2"/>
          </a:effectRef>
          <a:fontRef idx="minor">
            <a:schemeClr val="dk1"/>
          </a:fontRef>
        </p:style>
      </p:pic>
    </p:spTree>
    <p:extLst>
      <p:ext uri="{BB962C8B-B14F-4D97-AF65-F5344CB8AC3E}">
        <p14:creationId xmlns:p14="http://schemas.microsoft.com/office/powerpoint/2010/main" val="2210287349"/>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7E16D-7DB2-D3AC-8ABC-D8FF0C53A7F9}"/>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C8775AD6-56A2-C489-0C8B-A6A855893BFF}"/>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A47CE684-DC56-C16B-3B8E-BE0CB8692D4A}"/>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90F35E20-2204-304D-2066-DC56C6B0C9F5}"/>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33F7170C-C39C-C0D1-460F-CC8E62CAECBD}"/>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4" name="CuadroTexto 3">
            <a:extLst>
              <a:ext uri="{FF2B5EF4-FFF2-40B4-BE49-F238E27FC236}">
                <a16:creationId xmlns:a16="http://schemas.microsoft.com/office/drawing/2014/main" id="{FC304DBE-5235-DFE1-A70A-C4F291C049F4}"/>
              </a:ext>
            </a:extLst>
          </p:cNvPr>
          <p:cNvSpPr txBox="1"/>
          <p:nvPr/>
        </p:nvSpPr>
        <p:spPr>
          <a:xfrm>
            <a:off x="940117" y="533810"/>
            <a:ext cx="9255902" cy="4862870"/>
          </a:xfrm>
          <a:prstGeom prst="rect">
            <a:avLst/>
          </a:prstGeom>
          <a:noFill/>
        </p:spPr>
        <p:txBody>
          <a:bodyPr wrap="square">
            <a:spAutoFit/>
          </a:bodyPr>
          <a:lstStyle/>
          <a:p>
            <a:pPr>
              <a:buNone/>
            </a:pPr>
            <a:r>
              <a:rPr lang="es-MX" sz="3200" b="1" dirty="0"/>
              <a:t>Ejercicio 2: Sistema de Notas de Estudiantes</a:t>
            </a:r>
          </a:p>
          <a:p>
            <a:pPr>
              <a:buNone/>
            </a:pPr>
            <a:endParaRPr lang="es-MX" dirty="0"/>
          </a:p>
          <a:p>
            <a:pPr>
              <a:buNone/>
            </a:pPr>
            <a:r>
              <a:rPr lang="es-MX" sz="2000" dirty="0"/>
              <a:t>Crea un programa en Python que gestione las calificaciones de un estudiante. El programa debe:</a:t>
            </a:r>
          </a:p>
          <a:p>
            <a:pPr>
              <a:buFont typeface="+mj-lt"/>
              <a:buAutoNum type="arabicPeriod"/>
            </a:pPr>
            <a:r>
              <a:rPr lang="es-MX" sz="2000" dirty="0"/>
              <a:t>Solicitar al usuario que ingrese 4 notas (pueden ser decimales) correspondientes a diferentes evaluaciones</a:t>
            </a:r>
          </a:p>
          <a:p>
            <a:pPr>
              <a:buFont typeface="+mj-lt"/>
              <a:buAutoNum type="arabicPeriod"/>
            </a:pPr>
            <a:r>
              <a:rPr lang="es-MX" sz="2000" dirty="0"/>
              <a:t>Calcular el promedio de las 4 notas</a:t>
            </a:r>
          </a:p>
          <a:p>
            <a:pPr>
              <a:buFont typeface="+mj-lt"/>
              <a:buAutoNum type="arabicPeriod"/>
            </a:pPr>
            <a:r>
              <a:rPr lang="es-MX" sz="2000" dirty="0"/>
              <a:t>Mostrar el promedio calculado con dos decimales</a:t>
            </a:r>
          </a:p>
          <a:p>
            <a:pPr>
              <a:buFont typeface="+mj-lt"/>
              <a:buAutoNum type="arabicPeriod"/>
            </a:pPr>
            <a:r>
              <a:rPr lang="es-MX" sz="2000" dirty="0"/>
              <a:t>Determinar si el estudiante aprobó o reprobó según estos criterios: </a:t>
            </a:r>
          </a:p>
          <a:p>
            <a:pPr marL="742950" lvl="1" indent="-285750">
              <a:buFont typeface="+mj-lt"/>
              <a:buAutoNum type="arabicPeriod"/>
            </a:pPr>
            <a:r>
              <a:rPr lang="es-MX" sz="2000" dirty="0"/>
              <a:t>Promedio mayor o igual a 3,0: "Aprobado"</a:t>
            </a:r>
          </a:p>
          <a:p>
            <a:pPr marL="742950" lvl="1" indent="-285750">
              <a:buFont typeface="+mj-lt"/>
              <a:buAutoNum type="arabicPeriod"/>
            </a:pPr>
            <a:r>
              <a:rPr lang="es-MX" sz="2000" dirty="0"/>
              <a:t>Promedio menor a 3,0: "Reprobado"</a:t>
            </a:r>
          </a:p>
          <a:p>
            <a:pPr>
              <a:buFont typeface="+mj-lt"/>
              <a:buAutoNum type="arabicPeriod"/>
            </a:pPr>
            <a:r>
              <a:rPr lang="es-MX" sz="2000" dirty="0"/>
              <a:t>Si el estudiante aprobó, mostrar además una clasificación de honor: </a:t>
            </a:r>
          </a:p>
          <a:p>
            <a:pPr marL="742950" lvl="1" indent="-285750">
              <a:buFont typeface="+mj-lt"/>
              <a:buAutoNum type="arabicPeriod"/>
            </a:pPr>
            <a:r>
              <a:rPr lang="es-MX" sz="2000" dirty="0"/>
              <a:t>Promedio entre 3,0 y 3,9: "Aprobado"</a:t>
            </a:r>
          </a:p>
          <a:p>
            <a:pPr marL="742950" lvl="1" indent="-285750">
              <a:buFont typeface="+mj-lt"/>
              <a:buAutoNum type="arabicPeriod"/>
            </a:pPr>
            <a:r>
              <a:rPr lang="es-MX" sz="2000" dirty="0"/>
              <a:t>Promedio entre 4,0 y 4,4: "Aprobado con mérito"</a:t>
            </a:r>
          </a:p>
          <a:p>
            <a:pPr marL="742950" lvl="1" indent="-285750">
              <a:buFont typeface="+mj-lt"/>
              <a:buAutoNum type="arabicPeriod"/>
            </a:pPr>
            <a:r>
              <a:rPr lang="es-MX" sz="2000" dirty="0"/>
              <a:t>Promedio entre 4,5 y 5,0: "Aprobado con honores"</a:t>
            </a:r>
          </a:p>
        </p:txBody>
      </p:sp>
      <p:pic>
        <p:nvPicPr>
          <p:cNvPr id="2058" name="Picture 10" descr="Niños De La Escuela De Dibujos Animados En El Patio De La Escuela PNG  ,dibujos Adorable, Espalda, Chico PNG Imagen para Descarga Gratuita |  Pngtree">
            <a:extLst>
              <a:ext uri="{FF2B5EF4-FFF2-40B4-BE49-F238E27FC236}">
                <a16:creationId xmlns:a16="http://schemas.microsoft.com/office/drawing/2014/main" id="{CB7D8481-DE5C-F17F-6A9A-13DCFEE048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7253" y="2991619"/>
            <a:ext cx="2957532" cy="29575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46926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781994-82E3-542E-F4F6-1510EB1FBB4E}"/>
            </a:ext>
          </a:extLst>
        </p:cNvPr>
        <p:cNvGrpSpPr/>
        <p:nvPr/>
      </p:nvGrpSpPr>
      <p:grpSpPr>
        <a:xfrm>
          <a:off x="0" y="0"/>
          <a:ext cx="0" cy="0"/>
          <a:chOff x="0" y="0"/>
          <a:chExt cx="0" cy="0"/>
        </a:xfrm>
      </p:grpSpPr>
      <p:pic>
        <p:nvPicPr>
          <p:cNvPr id="2" name="Image 0" descr="https://kimi-img.moonshot.cn/pub/slides/slides_tmpl/image/25-08-27-19:57:41-d2nf5d98bjvh7rlivsmg.png">
            <a:extLst>
              <a:ext uri="{FF2B5EF4-FFF2-40B4-BE49-F238E27FC236}">
                <a16:creationId xmlns:a16="http://schemas.microsoft.com/office/drawing/2014/main" id="{9ED08C8A-05FD-AAAC-8795-D81712363B9A}"/>
              </a:ext>
            </a:extLst>
          </p:cNvPr>
          <p:cNvPicPr>
            <a:picLocks noChangeAspect="1"/>
          </p:cNvPicPr>
          <p:nvPr/>
        </p:nvPicPr>
        <p:blipFill>
          <a:blip r:embed="rId3"/>
          <a:stretch>
            <a:fillRect/>
          </a:stretch>
        </p:blipFill>
        <p:spPr>
          <a:xfrm>
            <a:off x="4558665" y="1141095"/>
            <a:ext cx="3619500" cy="3912870"/>
          </a:xfrm>
          <a:prstGeom prst="rect">
            <a:avLst/>
          </a:prstGeom>
        </p:spPr>
      </p:pic>
      <p:sp>
        <p:nvSpPr>
          <p:cNvPr id="3" name="Shape 0">
            <a:extLst>
              <a:ext uri="{FF2B5EF4-FFF2-40B4-BE49-F238E27FC236}">
                <a16:creationId xmlns:a16="http://schemas.microsoft.com/office/drawing/2014/main" id="{E3450D65-E06F-9BE7-5D15-713239052A0C}"/>
              </a:ext>
            </a:extLst>
          </p:cNvPr>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a:extLst>
              <a:ext uri="{FF2B5EF4-FFF2-40B4-BE49-F238E27FC236}">
                <a16:creationId xmlns:a16="http://schemas.microsoft.com/office/drawing/2014/main" id="{B2015BA1-28E2-6CE7-CFC9-DCAB7BB886BF}"/>
              </a:ext>
            </a:extLst>
          </p:cNvPr>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a:extLst>
              <a:ext uri="{FF2B5EF4-FFF2-40B4-BE49-F238E27FC236}">
                <a16:creationId xmlns:a16="http://schemas.microsoft.com/office/drawing/2014/main" id="{D971A82D-A6A5-6566-215F-A06A60158562}"/>
              </a:ext>
            </a:extLst>
          </p:cNvPr>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a:extLst>
              <a:ext uri="{FF2B5EF4-FFF2-40B4-BE49-F238E27FC236}">
                <a16:creationId xmlns:a16="http://schemas.microsoft.com/office/drawing/2014/main" id="{FD98AAFA-4E5B-65A3-0397-3AB017CE831B}"/>
              </a:ext>
            </a:extLst>
          </p:cNvPr>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a:extLst>
              <a:ext uri="{FF2B5EF4-FFF2-40B4-BE49-F238E27FC236}">
                <a16:creationId xmlns:a16="http://schemas.microsoft.com/office/drawing/2014/main" id="{D5D7C60E-CD6F-57CC-571F-65355D1299D6}"/>
              </a:ext>
            </a:extLst>
          </p:cNvPr>
          <p:cNvSpPr/>
          <p:nvPr/>
        </p:nvSpPr>
        <p:spPr>
          <a:xfrm>
            <a:off x="1920240" y="5044549"/>
            <a:ext cx="8643620" cy="830997"/>
          </a:xfrm>
          <a:prstGeom prst="rect">
            <a:avLst/>
          </a:prstGeom>
          <a:noFill/>
          <a:ln/>
        </p:spPr>
        <p:txBody>
          <a:bodyPr wrap="square" lIns="91440" tIns="45720" rIns="91440" bIns="45720" rtlCol="0" anchor="ctr">
            <a:spAutoFit/>
          </a:bodyPr>
          <a:lstStyle/>
          <a:p>
            <a:pPr algn="ctr">
              <a:lnSpc>
                <a:spcPct val="100000"/>
              </a:lnSpc>
            </a:pPr>
            <a:r>
              <a:rPr lang="en-US" sz="4800" b="1" dirty="0" err="1">
                <a:solidFill>
                  <a:srgbClr val="000000"/>
                </a:solidFill>
                <a:latin typeface="MiSans" pitchFamily="34" charset="0"/>
                <a:ea typeface="MiSans" pitchFamily="34" charset="-122"/>
                <a:cs typeface="MiSans" pitchFamily="34" charset="-120"/>
              </a:rPr>
              <a:t>Ciclos</a:t>
            </a:r>
            <a:r>
              <a:rPr lang="en-US" sz="4800" b="1" dirty="0">
                <a:solidFill>
                  <a:srgbClr val="000000"/>
                </a:solidFill>
                <a:latin typeface="MiSans" pitchFamily="34" charset="0"/>
                <a:ea typeface="MiSans" pitchFamily="34" charset="-122"/>
                <a:cs typeface="MiSans" pitchFamily="34" charset="-120"/>
              </a:rPr>
              <a:t> While - for Python</a:t>
            </a:r>
            <a:endParaRPr lang="en-US" sz="4800" dirty="0"/>
          </a:p>
        </p:txBody>
      </p:sp>
      <p:sp>
        <p:nvSpPr>
          <p:cNvPr id="8" name="Text 5">
            <a:extLst>
              <a:ext uri="{FF2B5EF4-FFF2-40B4-BE49-F238E27FC236}">
                <a16:creationId xmlns:a16="http://schemas.microsoft.com/office/drawing/2014/main" id="{4CE1467B-DA4E-3EC2-3DE1-3A0ACCAD9AD7}"/>
              </a:ext>
            </a:extLst>
          </p:cNvPr>
          <p:cNvSpPr/>
          <p:nvPr/>
        </p:nvSpPr>
        <p:spPr>
          <a:xfrm>
            <a:off x="3447415" y="263248"/>
            <a:ext cx="5640070" cy="1107996"/>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02</a:t>
            </a:r>
            <a:endParaRPr lang="en-US" sz="1600" dirty="0"/>
          </a:p>
        </p:txBody>
      </p:sp>
      <p:sp>
        <p:nvSpPr>
          <p:cNvPr id="9" name="Shape 6">
            <a:extLst>
              <a:ext uri="{FF2B5EF4-FFF2-40B4-BE49-F238E27FC236}">
                <a16:creationId xmlns:a16="http://schemas.microsoft.com/office/drawing/2014/main" id="{6E89C145-B94F-09F8-179B-B497FCDDECC6}"/>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a:extLst>
              <a:ext uri="{FF2B5EF4-FFF2-40B4-BE49-F238E27FC236}">
                <a16:creationId xmlns:a16="http://schemas.microsoft.com/office/drawing/2014/main" id="{2EB96A6B-287E-F75A-374B-4FBC4A3F7118}"/>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a:extLst>
              <a:ext uri="{FF2B5EF4-FFF2-40B4-BE49-F238E27FC236}">
                <a16:creationId xmlns:a16="http://schemas.microsoft.com/office/drawing/2014/main" id="{E104368A-C907-4650-69FF-6501969F04EA}"/>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a:extLst>
              <a:ext uri="{FF2B5EF4-FFF2-40B4-BE49-F238E27FC236}">
                <a16:creationId xmlns:a16="http://schemas.microsoft.com/office/drawing/2014/main" id="{83A7FFD4-3B4F-0D92-C7E2-DB937B351EEA}"/>
              </a:ext>
            </a:extLst>
          </p:cNvPr>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a:extLst>
              <a:ext uri="{FF2B5EF4-FFF2-40B4-BE49-F238E27FC236}">
                <a16:creationId xmlns:a16="http://schemas.microsoft.com/office/drawing/2014/main" id="{F2DEC591-5419-E548-6DA4-6C32F34906FD}"/>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a:extLst>
              <a:ext uri="{FF2B5EF4-FFF2-40B4-BE49-F238E27FC236}">
                <a16:creationId xmlns:a16="http://schemas.microsoft.com/office/drawing/2014/main" id="{FCF9BAF1-68D2-2F9F-F786-EC5CBB0B191C}"/>
              </a:ext>
            </a:extLst>
          </p:cNvPr>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a:extLst>
              <a:ext uri="{FF2B5EF4-FFF2-40B4-BE49-F238E27FC236}">
                <a16:creationId xmlns:a16="http://schemas.microsoft.com/office/drawing/2014/main" id="{5C16CB63-200E-2BE3-7877-3C6F172145E5}"/>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a:extLst>
              <a:ext uri="{FF2B5EF4-FFF2-40B4-BE49-F238E27FC236}">
                <a16:creationId xmlns:a16="http://schemas.microsoft.com/office/drawing/2014/main" id="{56A3DED1-CAFA-F88F-BCC4-48B727A3C299}"/>
              </a:ext>
            </a:extLst>
          </p:cNvPr>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a:extLst>
              <a:ext uri="{FF2B5EF4-FFF2-40B4-BE49-F238E27FC236}">
                <a16:creationId xmlns:a16="http://schemas.microsoft.com/office/drawing/2014/main" id="{3A774693-E93B-1D07-E310-08F7DC551B25}"/>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a:extLst>
              <a:ext uri="{FF2B5EF4-FFF2-40B4-BE49-F238E27FC236}">
                <a16:creationId xmlns:a16="http://schemas.microsoft.com/office/drawing/2014/main" id="{823161AC-8B12-9906-64F4-B9EB4987AB51}"/>
              </a:ext>
            </a:extLst>
          </p:cNvPr>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a:extLst>
              <a:ext uri="{FF2B5EF4-FFF2-40B4-BE49-F238E27FC236}">
                <a16:creationId xmlns:a16="http://schemas.microsoft.com/office/drawing/2014/main" id="{979E34B5-1622-31B0-A28F-7853DC6512BF}"/>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extLst>
      <p:ext uri="{BB962C8B-B14F-4D97-AF65-F5344CB8AC3E}">
        <p14:creationId xmlns:p14="http://schemas.microsoft.com/office/powerpoint/2010/main" val="836525040"/>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3392C-7939-34DA-6FD5-E12CAE377801}"/>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9B6B119F-FCF8-3366-83AA-AFDE2ECBDD60}"/>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DA2BB8B1-BFB7-584D-63A1-6F0B32C4D395}"/>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9F3C2FCF-241C-B31E-5718-FB132D49A3EA}"/>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8490D7D2-5501-052B-40CA-463EE2B76CB0}"/>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pic>
        <p:nvPicPr>
          <p:cNvPr id="3" name="Imagen 2">
            <a:extLst>
              <a:ext uri="{FF2B5EF4-FFF2-40B4-BE49-F238E27FC236}">
                <a16:creationId xmlns:a16="http://schemas.microsoft.com/office/drawing/2014/main" id="{EB3801E1-B17B-8B05-27CA-CE3D96ABFF25}"/>
              </a:ext>
            </a:extLst>
          </p:cNvPr>
          <p:cNvPicPr>
            <a:picLocks noChangeAspect="1"/>
          </p:cNvPicPr>
          <p:nvPr/>
        </p:nvPicPr>
        <p:blipFill>
          <a:blip r:embed="rId3"/>
          <a:stretch>
            <a:fillRect/>
          </a:stretch>
        </p:blipFill>
        <p:spPr>
          <a:xfrm>
            <a:off x="460057" y="371157"/>
            <a:ext cx="10048519" cy="3933044"/>
          </a:xfrm>
          <a:prstGeom prst="rect">
            <a:avLst/>
          </a:prstGeom>
        </p:spPr>
      </p:pic>
      <p:pic>
        <p:nvPicPr>
          <p:cNvPr id="6" name="Imagen 5">
            <a:extLst>
              <a:ext uri="{FF2B5EF4-FFF2-40B4-BE49-F238E27FC236}">
                <a16:creationId xmlns:a16="http://schemas.microsoft.com/office/drawing/2014/main" id="{9886E5FA-E2DC-E77F-0599-B43B0EF33397}"/>
              </a:ext>
            </a:extLst>
          </p:cNvPr>
          <p:cNvPicPr>
            <a:picLocks noChangeAspect="1"/>
          </p:cNvPicPr>
          <p:nvPr/>
        </p:nvPicPr>
        <p:blipFill>
          <a:blip r:embed="rId4"/>
          <a:stretch>
            <a:fillRect/>
          </a:stretch>
        </p:blipFill>
        <p:spPr>
          <a:xfrm>
            <a:off x="940117" y="4371998"/>
            <a:ext cx="4686954" cy="2114845"/>
          </a:xfrm>
          <a:prstGeom prst="rect">
            <a:avLst/>
          </a:prstGeom>
        </p:spPr>
      </p:pic>
    </p:spTree>
    <p:extLst>
      <p:ext uri="{BB962C8B-B14F-4D97-AF65-F5344CB8AC3E}">
        <p14:creationId xmlns:p14="http://schemas.microsoft.com/office/powerpoint/2010/main" val="246450224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7:41-d2nf5d98bjvh7rlivsmg.png"/>
          <p:cNvPicPr>
            <a:picLocks noChangeAspect="1"/>
          </p:cNvPicPr>
          <p:nvPr/>
        </p:nvPicPr>
        <p:blipFill>
          <a:blip r:embed="rId3"/>
          <a:stretch>
            <a:fillRect/>
          </a:stretch>
        </p:blipFill>
        <p:spPr>
          <a:xfrm>
            <a:off x="4558665" y="1141095"/>
            <a:ext cx="3619500" cy="3912870"/>
          </a:xfrm>
          <a:prstGeom prst="rect">
            <a:avLst/>
          </a:prstGeom>
        </p:spPr>
      </p:pic>
      <p:sp>
        <p:nvSpPr>
          <p:cNvPr id="3" name="Shape 0"/>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1920240" y="5045710"/>
            <a:ext cx="8643620" cy="828675"/>
          </a:xfrm>
          <a:prstGeom prst="rect">
            <a:avLst/>
          </a:prstGeom>
          <a:noFill/>
          <a:ln/>
        </p:spPr>
        <p:txBody>
          <a:bodyPr wrap="square" lIns="91440" tIns="45720" rIns="91440" bIns="45720" rtlCol="0" anchor="ctr">
            <a:spAutoFit/>
          </a:bodyPr>
          <a:lstStyle/>
          <a:p>
            <a:pPr algn="ctr">
              <a:lnSpc>
                <a:spcPct val="100000"/>
              </a:lnSpc>
            </a:pPr>
            <a:r>
              <a:rPr lang="en-US" sz="5400" b="1" dirty="0">
                <a:solidFill>
                  <a:srgbClr val="000000"/>
                </a:solidFill>
                <a:latin typeface="MiSans" pitchFamily="34" charset="0"/>
                <a:ea typeface="MiSans" pitchFamily="34" charset="-122"/>
                <a:cs typeface="MiSans" pitchFamily="34" charset="-120"/>
              </a:rPr>
              <a:t>Introducción a Python</a:t>
            </a:r>
            <a:endParaRPr lang="en-US" sz="1600" dirty="0"/>
          </a:p>
        </p:txBody>
      </p:sp>
      <p:sp>
        <p:nvSpPr>
          <p:cNvPr id="8" name="Text 5"/>
          <p:cNvSpPr/>
          <p:nvPr/>
        </p:nvSpPr>
        <p:spPr>
          <a:xfrm>
            <a:off x="3447415" y="304483"/>
            <a:ext cx="5640070" cy="1025525"/>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01</a:t>
            </a:r>
            <a:endParaRPr lang="en-US" sz="1600" dirty="0"/>
          </a:p>
        </p:txBody>
      </p:sp>
      <p:sp>
        <p:nvSpPr>
          <p:cNvPr id="9" name="Shape 6"/>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7A7B43-B5D1-E7C8-010F-0AF86C2D5B7A}"/>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89042830-9F1C-13AF-B542-6E50E6092EA7}"/>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2266C3FA-455E-6D3C-DC1A-9AF6B6EDCC8E}"/>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5CE322FC-70FE-7415-4688-09CC061AF7D7}"/>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8D2B0B0F-1CC4-567A-EAFE-44D07FC3006C}"/>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pic>
        <p:nvPicPr>
          <p:cNvPr id="7" name="Imagen 6">
            <a:extLst>
              <a:ext uri="{FF2B5EF4-FFF2-40B4-BE49-F238E27FC236}">
                <a16:creationId xmlns:a16="http://schemas.microsoft.com/office/drawing/2014/main" id="{DA0C9EE1-1725-5226-DE55-9D4646545D88}"/>
              </a:ext>
            </a:extLst>
          </p:cNvPr>
          <p:cNvPicPr>
            <a:picLocks noChangeAspect="1"/>
          </p:cNvPicPr>
          <p:nvPr/>
        </p:nvPicPr>
        <p:blipFill>
          <a:blip r:embed="rId3"/>
          <a:stretch>
            <a:fillRect/>
          </a:stretch>
        </p:blipFill>
        <p:spPr>
          <a:xfrm>
            <a:off x="460057" y="272714"/>
            <a:ext cx="10442949" cy="4144427"/>
          </a:xfrm>
          <a:prstGeom prst="rect">
            <a:avLst/>
          </a:prstGeom>
        </p:spPr>
      </p:pic>
      <p:pic>
        <p:nvPicPr>
          <p:cNvPr id="9" name="Imagen 8">
            <a:extLst>
              <a:ext uri="{FF2B5EF4-FFF2-40B4-BE49-F238E27FC236}">
                <a16:creationId xmlns:a16="http://schemas.microsoft.com/office/drawing/2014/main" id="{1516D4A6-15BD-8586-AB74-870B2C9ACC03}"/>
              </a:ext>
            </a:extLst>
          </p:cNvPr>
          <p:cNvPicPr>
            <a:picLocks noChangeAspect="1"/>
          </p:cNvPicPr>
          <p:nvPr/>
        </p:nvPicPr>
        <p:blipFill>
          <a:blip r:embed="rId4"/>
          <a:stretch>
            <a:fillRect/>
          </a:stretch>
        </p:blipFill>
        <p:spPr>
          <a:xfrm>
            <a:off x="771525" y="4622115"/>
            <a:ext cx="5210902" cy="1743318"/>
          </a:xfrm>
          <a:prstGeom prst="rect">
            <a:avLst/>
          </a:prstGeom>
        </p:spPr>
      </p:pic>
    </p:spTree>
    <p:extLst>
      <p:ext uri="{BB962C8B-B14F-4D97-AF65-F5344CB8AC3E}">
        <p14:creationId xmlns:p14="http://schemas.microsoft.com/office/powerpoint/2010/main" val="388111375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ECE27C-D9FC-6290-986E-C19944727B19}"/>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E99F54FA-338E-7755-237E-81BA3B6B2619}"/>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CB244501-4536-2FCA-A131-154875AED1AC}"/>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D63F1AC2-581D-5CBE-A352-DBD92FBC1B98}"/>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1C5D1EA4-98CE-E237-6C09-4FF342BAFF0E}"/>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2" name="Rectangle 1">
            <a:extLst>
              <a:ext uri="{FF2B5EF4-FFF2-40B4-BE49-F238E27FC236}">
                <a16:creationId xmlns:a16="http://schemas.microsoft.com/office/drawing/2014/main" id="{0D6B40D2-415A-C846-122C-90CC1E66433F}"/>
              </a:ext>
            </a:extLst>
          </p:cNvPr>
          <p:cNvSpPr>
            <a:spLocks noChangeArrowheads="1"/>
          </p:cNvSpPr>
          <p:nvPr/>
        </p:nvSpPr>
        <p:spPr bwMode="auto">
          <a:xfrm>
            <a:off x="460057" y="124210"/>
            <a:ext cx="11440478" cy="653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2800" b="1" i="0" u="none" strike="noStrike" cap="none" normalizeH="0" baseline="0" dirty="0">
                <a:ln>
                  <a:noFill/>
                </a:ln>
                <a:solidFill>
                  <a:schemeClr val="tx1"/>
                </a:solidFill>
                <a:effectLst/>
                <a:latin typeface="Arial" panose="020B0604020202020204" pitchFamily="34" charset="0"/>
              </a:rPr>
              <a:t>Ejercicio 3: Calculadora Básica con Menú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6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CO" altLang="es-CO" sz="1600" b="0" i="0" u="none" strike="noStrike" cap="none" normalizeH="0" baseline="0" dirty="0">
                <a:ln>
                  <a:noFill/>
                </a:ln>
                <a:solidFill>
                  <a:schemeClr val="tx1"/>
                </a:solidFill>
                <a:effectLst/>
                <a:latin typeface="Arial" panose="020B0604020202020204" pitchFamily="34" charset="0"/>
              </a:rPr>
              <a:t>Diseña un programa en Python que simule una calculadora básica con un menú de opciones. El programa debe:</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s-CO" altLang="es-CO" sz="1600" b="0" i="0" u="none" strike="noStrike" cap="none" normalizeH="0" baseline="0" dirty="0">
                <a:ln>
                  <a:noFill/>
                </a:ln>
                <a:solidFill>
                  <a:schemeClr val="tx1"/>
                </a:solidFill>
                <a:effectLst/>
                <a:latin typeface="Arial" panose="020B0604020202020204" pitchFamily="34" charset="0"/>
              </a:rPr>
              <a:t>Mostrar un menú con las siguientes opciones: </a:t>
            </a: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s-CO" altLang="es-CO"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lang="es-CO" altLang="es-CO"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s-CO" altLang="es-CO"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lang="es-CO" altLang="es-CO" sz="16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s-CO" altLang="es-CO"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s-CO" altLang="es-CO"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s-CO" altLang="es-CO" sz="1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s-CO" altLang="es-CO" sz="1600" b="0" i="0" u="none" strike="noStrike" cap="none" normalizeH="0" baseline="0" dirty="0">
                <a:ln>
                  <a:noFill/>
                </a:ln>
                <a:solidFill>
                  <a:schemeClr val="tx1"/>
                </a:solidFill>
                <a:effectLst/>
                <a:latin typeface="Arial" panose="020B0604020202020204" pitchFamily="34" charset="0"/>
              </a:rPr>
              <a:t>Solicitar al usuario que seleccione una opción (1-5) </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s-CO" altLang="es-CO" sz="1600" b="0" i="0" u="none" strike="noStrike" cap="none" normalizeH="0" baseline="0" dirty="0">
                <a:ln>
                  <a:noFill/>
                </a:ln>
                <a:solidFill>
                  <a:schemeClr val="tx1"/>
                </a:solidFill>
                <a:effectLst/>
                <a:latin typeface="Arial" panose="020B0604020202020204" pitchFamily="34" charset="0"/>
              </a:rPr>
              <a:t>Si elige las opciones 1, 2, 3 o 4: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O" altLang="es-CO" sz="1600" b="0" i="0" u="none" strike="noStrike" cap="none" normalizeH="0" baseline="0" dirty="0">
                <a:ln>
                  <a:noFill/>
                </a:ln>
                <a:solidFill>
                  <a:schemeClr val="tx1"/>
                </a:solidFill>
                <a:effectLst/>
                <a:latin typeface="Arial" panose="020B0604020202020204" pitchFamily="34" charset="0"/>
              </a:rPr>
              <a:t>Solicitar dos números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O" altLang="es-CO" sz="1600" b="0" i="0" u="none" strike="noStrike" cap="none" normalizeH="0" baseline="0" dirty="0">
                <a:ln>
                  <a:noFill/>
                </a:ln>
                <a:solidFill>
                  <a:schemeClr val="tx1"/>
                </a:solidFill>
                <a:effectLst/>
                <a:latin typeface="Arial" panose="020B0604020202020204" pitchFamily="34" charset="0"/>
              </a:rPr>
              <a:t>Realizar la operación correspondiente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O" altLang="es-CO" sz="1600" b="0" i="0" u="none" strike="noStrike" cap="none" normalizeH="0" baseline="0" dirty="0">
                <a:ln>
                  <a:noFill/>
                </a:ln>
                <a:solidFill>
                  <a:schemeClr val="tx1"/>
                </a:solidFill>
                <a:effectLst/>
                <a:latin typeface="Arial" panose="020B0604020202020204" pitchFamily="34" charset="0"/>
              </a:rPr>
              <a:t>Mostrar el resultado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O" altLang="es-CO" sz="1600" b="0" i="0" u="none" strike="noStrike" cap="none" normalizeH="0" baseline="0" dirty="0">
                <a:ln>
                  <a:noFill/>
                </a:ln>
                <a:solidFill>
                  <a:schemeClr val="tx1"/>
                </a:solidFill>
                <a:effectLst/>
                <a:latin typeface="Arial" panose="020B0604020202020204" pitchFamily="34" charset="0"/>
              </a:rPr>
              <a:t>Volver a mostrar el menú </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s-CO" altLang="es-CO" sz="1600" b="0" i="0" u="none" strike="noStrike" cap="none" normalizeH="0" baseline="0" dirty="0">
                <a:ln>
                  <a:noFill/>
                </a:ln>
                <a:solidFill>
                  <a:schemeClr val="tx1"/>
                </a:solidFill>
                <a:effectLst/>
                <a:latin typeface="Arial" panose="020B0604020202020204" pitchFamily="34" charset="0"/>
              </a:rPr>
              <a:t>Si elige la opción 5: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O" altLang="es-CO" sz="1600" b="0" i="0" u="none" strike="noStrike" cap="none" normalizeH="0" baseline="0" dirty="0">
                <a:ln>
                  <a:noFill/>
                </a:ln>
                <a:solidFill>
                  <a:schemeClr val="tx1"/>
                </a:solidFill>
                <a:effectLst/>
                <a:latin typeface="Arial" panose="020B0604020202020204" pitchFamily="34" charset="0"/>
              </a:rPr>
              <a:t>Mostrar un mensaje de despedida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O" altLang="es-CO" sz="1600" b="0" i="0" u="none" strike="noStrike" cap="none" normalizeH="0" baseline="0" dirty="0">
                <a:ln>
                  <a:noFill/>
                </a:ln>
                <a:solidFill>
                  <a:schemeClr val="tx1"/>
                </a:solidFill>
                <a:effectLst/>
                <a:latin typeface="Arial" panose="020B0604020202020204" pitchFamily="34" charset="0"/>
              </a:rPr>
              <a:t>Terminar el programa </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s-CO" altLang="es-CO" sz="1600" b="0" i="0" u="none" strike="noStrike" cap="none" normalizeH="0" baseline="0" dirty="0">
                <a:ln>
                  <a:noFill/>
                </a:ln>
                <a:solidFill>
                  <a:schemeClr val="tx1"/>
                </a:solidFill>
                <a:effectLst/>
                <a:latin typeface="Arial" panose="020B0604020202020204" pitchFamily="34" charset="0"/>
              </a:rPr>
              <a:t>Si elige una opción inválida: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O" altLang="es-CO" sz="1600" b="0" i="0" u="none" strike="noStrike" cap="none" normalizeH="0" baseline="0" dirty="0">
                <a:ln>
                  <a:noFill/>
                </a:ln>
                <a:solidFill>
                  <a:schemeClr val="tx1"/>
                </a:solidFill>
                <a:effectLst/>
                <a:latin typeface="Arial" panose="020B0604020202020204" pitchFamily="34" charset="0"/>
              </a:rPr>
              <a:t>Mostrar un mensaje de error </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s-CO" altLang="es-CO" sz="1600" b="0" i="0" u="none" strike="noStrike" cap="none" normalizeH="0" baseline="0" dirty="0">
                <a:ln>
                  <a:noFill/>
                </a:ln>
                <a:solidFill>
                  <a:schemeClr val="tx1"/>
                </a:solidFill>
                <a:effectLst/>
                <a:latin typeface="Arial" panose="020B0604020202020204" pitchFamily="34" charset="0"/>
              </a:rPr>
              <a:t>Volver a mostrar el menú </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s-CO" altLang="es-CO" sz="1600" b="0" i="0" u="none" strike="noStrike" cap="none" normalizeH="0" baseline="0" dirty="0">
                <a:ln>
                  <a:noFill/>
                </a:ln>
                <a:solidFill>
                  <a:schemeClr val="tx1"/>
                </a:solidFill>
                <a:effectLst/>
                <a:latin typeface="Arial" panose="020B0604020202020204" pitchFamily="34" charset="0"/>
              </a:rPr>
              <a:t>El programa debe continuar ejecutándose hasta que el usuario elija la opción "Salir"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CO" altLang="es-CO" sz="1800" b="0" i="0" u="none" strike="noStrike" cap="none" normalizeH="0" baseline="0" dirty="0">
              <a:ln>
                <a:noFill/>
              </a:ln>
              <a:solidFill>
                <a:schemeClr val="tx1"/>
              </a:solidFill>
              <a:effectLst/>
              <a:latin typeface="Arial" panose="020B0604020202020204" pitchFamily="34" charset="0"/>
            </a:endParaRPr>
          </a:p>
        </p:txBody>
      </p:sp>
      <p:pic>
        <p:nvPicPr>
          <p:cNvPr id="4" name="Imagen 3">
            <a:extLst>
              <a:ext uri="{FF2B5EF4-FFF2-40B4-BE49-F238E27FC236}">
                <a16:creationId xmlns:a16="http://schemas.microsoft.com/office/drawing/2014/main" id="{62B6A126-EADF-209B-C757-595E2D27FF16}"/>
              </a:ext>
            </a:extLst>
          </p:cNvPr>
          <p:cNvPicPr>
            <a:picLocks noChangeAspect="1"/>
          </p:cNvPicPr>
          <p:nvPr/>
        </p:nvPicPr>
        <p:blipFill>
          <a:blip r:embed="rId3"/>
          <a:stretch>
            <a:fillRect/>
          </a:stretch>
        </p:blipFill>
        <p:spPr>
          <a:xfrm>
            <a:off x="771525" y="1546565"/>
            <a:ext cx="2962688" cy="1305107"/>
          </a:xfrm>
          <a:prstGeom prst="rect">
            <a:avLst/>
          </a:prstGeom>
        </p:spPr>
      </p:pic>
    </p:spTree>
    <p:extLst>
      <p:ext uri="{BB962C8B-B14F-4D97-AF65-F5344CB8AC3E}">
        <p14:creationId xmlns:p14="http://schemas.microsoft.com/office/powerpoint/2010/main" val="2304316874"/>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442846-581E-E202-9667-E1697284570B}"/>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45BB3A0E-059B-5B3C-A7EE-9A5A1B73359D}"/>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308355EF-B051-9873-9C5F-3645830F2A7C}"/>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84D38A50-2904-4B94-C705-A7595D403743}"/>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614BED5F-DC7C-711B-CC3B-8EE391D0B2DA}"/>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n 4">
            <a:extLst>
              <a:ext uri="{FF2B5EF4-FFF2-40B4-BE49-F238E27FC236}">
                <a16:creationId xmlns:a16="http://schemas.microsoft.com/office/drawing/2014/main" id="{BA667CEA-396F-44EE-499F-07D3A6672409}"/>
              </a:ext>
            </a:extLst>
          </p:cNvPr>
          <p:cNvPicPr>
            <a:picLocks noChangeAspect="1"/>
          </p:cNvPicPr>
          <p:nvPr/>
        </p:nvPicPr>
        <p:blipFill>
          <a:blip r:embed="rId3"/>
          <a:stretch>
            <a:fillRect/>
          </a:stretch>
        </p:blipFill>
        <p:spPr>
          <a:xfrm>
            <a:off x="940117" y="539750"/>
            <a:ext cx="10426950" cy="3906995"/>
          </a:xfrm>
          <a:prstGeom prst="rect">
            <a:avLst/>
          </a:prstGeom>
        </p:spPr>
      </p:pic>
    </p:spTree>
    <p:extLst>
      <p:ext uri="{BB962C8B-B14F-4D97-AF65-F5344CB8AC3E}">
        <p14:creationId xmlns:p14="http://schemas.microsoft.com/office/powerpoint/2010/main" val="77483706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8A137-91E6-06D9-0931-FE12925EC154}"/>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231ADCB9-9E88-809B-C196-D163C2341D86}"/>
              </a:ext>
            </a:extLst>
          </p:cNvPr>
          <p:cNvSpPr/>
          <p:nvPr/>
        </p:nvSpPr>
        <p:spPr>
          <a:xfrm>
            <a:off x="9368155" y="6143625"/>
            <a:ext cx="2667000"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3">
            <a:extLst>
              <a:ext uri="{FF2B5EF4-FFF2-40B4-BE49-F238E27FC236}">
                <a16:creationId xmlns:a16="http://schemas.microsoft.com/office/drawing/2014/main" id="{9357F868-E8C7-F882-F932-E605F39B9D3C}"/>
              </a:ext>
            </a:extLst>
          </p:cNvPr>
          <p:cNvSpPr/>
          <p:nvPr/>
        </p:nvSpPr>
        <p:spPr>
          <a:xfrm>
            <a:off x="9368155" y="5563870"/>
            <a:ext cx="2667000"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a:extLst>
              <a:ext uri="{FF2B5EF4-FFF2-40B4-BE49-F238E27FC236}">
                <a16:creationId xmlns:a16="http://schemas.microsoft.com/office/drawing/2014/main" id="{CA1E5E11-22E6-D847-F715-40BE18A97580}"/>
              </a:ext>
            </a:extLst>
          </p:cNvPr>
          <p:cNvSpPr/>
          <p:nvPr/>
        </p:nvSpPr>
        <p:spPr>
          <a:xfrm>
            <a:off x="1870710" y="1315085"/>
            <a:ext cx="8588375" cy="1771015"/>
          </a:xfrm>
          <a:prstGeom prst="rect">
            <a:avLst/>
          </a:prstGeom>
          <a:noFill/>
          <a:ln/>
        </p:spPr>
        <p:txBody>
          <a:bodyPr wrap="square" lIns="91440" tIns="45720" rIns="91440" bIns="45720" rtlCol="0" anchor="ctr"/>
          <a:lstStyle/>
          <a:p>
            <a:pPr algn="ctr">
              <a:lnSpc>
                <a:spcPct val="100000"/>
              </a:lnSpc>
            </a:pPr>
            <a:r>
              <a:rPr lang="en-US" sz="11500" b="1" dirty="0">
                <a:solidFill>
                  <a:srgbClr val="000000"/>
                </a:solidFill>
                <a:latin typeface="MiSans" pitchFamily="34" charset="0"/>
                <a:ea typeface="MiSans" pitchFamily="34" charset="-122"/>
                <a:cs typeface="MiSans" pitchFamily="34" charset="-120"/>
              </a:rPr>
              <a:t>THANKS!</a:t>
            </a:r>
            <a:endParaRPr lang="en-US" sz="1600" dirty="0"/>
          </a:p>
        </p:txBody>
      </p:sp>
      <p:sp>
        <p:nvSpPr>
          <p:cNvPr id="7" name="Shape 5">
            <a:extLst>
              <a:ext uri="{FF2B5EF4-FFF2-40B4-BE49-F238E27FC236}">
                <a16:creationId xmlns:a16="http://schemas.microsoft.com/office/drawing/2014/main" id="{CE92044A-FF50-F292-8A5C-712750133078}"/>
              </a:ext>
            </a:extLst>
          </p:cNvPr>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8" name="Text 6">
            <a:extLst>
              <a:ext uri="{FF2B5EF4-FFF2-40B4-BE49-F238E27FC236}">
                <a16:creationId xmlns:a16="http://schemas.microsoft.com/office/drawing/2014/main" id="{73FD8019-74C7-C65D-649F-5253ADE850A1}"/>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a:extLst>
              <a:ext uri="{FF2B5EF4-FFF2-40B4-BE49-F238E27FC236}">
                <a16:creationId xmlns:a16="http://schemas.microsoft.com/office/drawing/2014/main" id="{10375AA3-199A-C52C-26DB-9C8BE32CB27C}"/>
              </a:ext>
            </a:extLst>
          </p:cNvPr>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0" name="Text 8">
            <a:extLst>
              <a:ext uri="{FF2B5EF4-FFF2-40B4-BE49-F238E27FC236}">
                <a16:creationId xmlns:a16="http://schemas.microsoft.com/office/drawing/2014/main" id="{88B01DE9-3357-3737-13C4-51271E61936E}"/>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a:extLst>
              <a:ext uri="{FF2B5EF4-FFF2-40B4-BE49-F238E27FC236}">
                <a16:creationId xmlns:a16="http://schemas.microsoft.com/office/drawing/2014/main" id="{AEB3BF78-A4B2-9270-1B76-80DC28F08F06}"/>
              </a:ext>
            </a:extLst>
          </p:cNvPr>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2" name="Text 10">
            <a:extLst>
              <a:ext uri="{FF2B5EF4-FFF2-40B4-BE49-F238E27FC236}">
                <a16:creationId xmlns:a16="http://schemas.microsoft.com/office/drawing/2014/main" id="{132DAF8F-E06C-CB30-026D-D8E17069D45C}"/>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a:extLst>
              <a:ext uri="{FF2B5EF4-FFF2-40B4-BE49-F238E27FC236}">
                <a16:creationId xmlns:a16="http://schemas.microsoft.com/office/drawing/2014/main" id="{9B341EA6-D6FC-325B-89A8-39D8DDE07115}"/>
              </a:ext>
            </a:extLst>
          </p:cNvPr>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4" name="Text 12">
            <a:extLst>
              <a:ext uri="{FF2B5EF4-FFF2-40B4-BE49-F238E27FC236}">
                <a16:creationId xmlns:a16="http://schemas.microsoft.com/office/drawing/2014/main" id="{6D2873E6-F0BD-07F6-8D7C-A62E15EAE7CC}"/>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a:extLst>
              <a:ext uri="{FF2B5EF4-FFF2-40B4-BE49-F238E27FC236}">
                <a16:creationId xmlns:a16="http://schemas.microsoft.com/office/drawing/2014/main" id="{0EA8BB99-7764-0053-CBB9-C20F1566DBD7}"/>
              </a:ext>
            </a:extLst>
          </p:cNvPr>
          <p:cNvSpPr/>
          <p:nvPr/>
        </p:nvSpPr>
        <p:spPr>
          <a:xfrm>
            <a:off x="1701165" y="1215390"/>
            <a:ext cx="8762365" cy="1905635"/>
          </a:xfrm>
          <a:prstGeom prst="rect">
            <a:avLst/>
          </a:prstGeom>
          <a:solidFill>
            <a:srgbClr val="000000">
              <a:alpha val="0"/>
            </a:srgbClr>
          </a:solidFill>
          <a:ln w="57150">
            <a:solidFill>
              <a:srgbClr val="00B0F0"/>
            </a:solidFill>
            <a:prstDash val="solid"/>
          </a:ln>
        </p:spPr>
        <p:txBody>
          <a:bodyPr/>
          <a:lstStyle/>
          <a:p>
            <a:endParaRPr lang="es-CO" dirty="0"/>
          </a:p>
        </p:txBody>
      </p:sp>
      <p:sp>
        <p:nvSpPr>
          <p:cNvPr id="16" name="Text 14">
            <a:extLst>
              <a:ext uri="{FF2B5EF4-FFF2-40B4-BE49-F238E27FC236}">
                <a16:creationId xmlns:a16="http://schemas.microsoft.com/office/drawing/2014/main" id="{3E014542-4C42-4CF1-1295-C3C4E3EF2D6B}"/>
              </a:ext>
            </a:extLst>
          </p:cNvPr>
          <p:cNvSpPr/>
          <p:nvPr/>
        </p:nvSpPr>
        <p:spPr>
          <a:xfrm>
            <a:off x="1701165" y="1215390"/>
            <a:ext cx="8762365" cy="1905635"/>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0" descr="https://kimi-img.moonshot.cn/pub/slides/slides_tmpl/image/25-08-27-19:57:41-d2nf5d98bjvh7rlivslg.png">
            <a:extLst>
              <a:ext uri="{FF2B5EF4-FFF2-40B4-BE49-F238E27FC236}">
                <a16:creationId xmlns:a16="http://schemas.microsoft.com/office/drawing/2014/main" id="{82F22500-279E-C68D-77AE-0CFFEBCED3E2}"/>
              </a:ext>
            </a:extLst>
          </p:cNvPr>
          <p:cNvPicPr>
            <a:picLocks noChangeAspect="1"/>
          </p:cNvPicPr>
          <p:nvPr/>
        </p:nvPicPr>
        <p:blipFill>
          <a:blip r:embed="rId3"/>
          <a:srcRect b="42278"/>
          <a:stretch/>
        </p:blipFill>
        <p:spPr>
          <a:xfrm>
            <a:off x="2338070" y="2733675"/>
            <a:ext cx="7030085" cy="4124325"/>
          </a:xfrm>
          <a:prstGeom prst="rect">
            <a:avLst/>
          </a:prstGeom>
        </p:spPr>
      </p:pic>
      <p:sp>
        <p:nvSpPr>
          <p:cNvPr id="20" name="Shape 17">
            <a:extLst>
              <a:ext uri="{FF2B5EF4-FFF2-40B4-BE49-F238E27FC236}">
                <a16:creationId xmlns:a16="http://schemas.microsoft.com/office/drawing/2014/main" id="{DC266D79-9090-2FDA-2231-77924E914BD6}"/>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21" name="Shape 18">
            <a:extLst>
              <a:ext uri="{FF2B5EF4-FFF2-40B4-BE49-F238E27FC236}">
                <a16:creationId xmlns:a16="http://schemas.microsoft.com/office/drawing/2014/main" id="{36D7F60F-232A-1E1C-8BD8-ACE4E09B199A}"/>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22" name="Shape 19">
            <a:extLst>
              <a:ext uri="{FF2B5EF4-FFF2-40B4-BE49-F238E27FC236}">
                <a16:creationId xmlns:a16="http://schemas.microsoft.com/office/drawing/2014/main" id="{B5F9ECC5-9941-CA82-7333-834B34B7687B}"/>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Tree>
    <p:extLst>
      <p:ext uri="{BB962C8B-B14F-4D97-AF65-F5344CB8AC3E}">
        <p14:creationId xmlns:p14="http://schemas.microsoft.com/office/powerpoint/2010/main" val="36667322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F255B0-8D91-086D-6E34-23900DFCD967}"/>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46969D62-BEEF-91CE-5868-25EBE13F6CF5}"/>
              </a:ext>
            </a:extLst>
          </p:cNvPr>
          <p:cNvSpPr/>
          <p:nvPr/>
        </p:nvSpPr>
        <p:spPr>
          <a:xfrm>
            <a:off x="9493250" y="6143625"/>
            <a:ext cx="2541905"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3">
            <a:extLst>
              <a:ext uri="{FF2B5EF4-FFF2-40B4-BE49-F238E27FC236}">
                <a16:creationId xmlns:a16="http://schemas.microsoft.com/office/drawing/2014/main" id="{ADD213B3-F299-BF00-7D9D-D8326ADD12DB}"/>
              </a:ext>
            </a:extLst>
          </p:cNvPr>
          <p:cNvSpPr/>
          <p:nvPr/>
        </p:nvSpPr>
        <p:spPr>
          <a:xfrm>
            <a:off x="9493250" y="5563870"/>
            <a:ext cx="2541905"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a:extLst>
              <a:ext uri="{FF2B5EF4-FFF2-40B4-BE49-F238E27FC236}">
                <a16:creationId xmlns:a16="http://schemas.microsoft.com/office/drawing/2014/main" id="{D4BC96F8-3195-0D01-F63E-EDE70CB1770B}"/>
              </a:ext>
            </a:extLst>
          </p:cNvPr>
          <p:cNvSpPr/>
          <p:nvPr/>
        </p:nvSpPr>
        <p:spPr>
          <a:xfrm>
            <a:off x="1870710" y="1315085"/>
            <a:ext cx="8588375" cy="1771015"/>
          </a:xfrm>
          <a:prstGeom prst="rect">
            <a:avLst/>
          </a:prstGeom>
          <a:noFill/>
          <a:ln/>
        </p:spPr>
        <p:txBody>
          <a:bodyPr wrap="square" lIns="91440" tIns="45720" rIns="91440" bIns="45720" rtlCol="0" anchor="ctr"/>
          <a:lstStyle/>
          <a:p>
            <a:pPr algn="ctr">
              <a:lnSpc>
                <a:spcPct val="100000"/>
              </a:lnSpc>
            </a:pPr>
            <a:r>
              <a:rPr lang="en-US" sz="4800" b="1" dirty="0">
                <a:solidFill>
                  <a:srgbClr val="000000"/>
                </a:solidFill>
                <a:latin typeface="MiSans" pitchFamily="34" charset="0"/>
                <a:ea typeface="MiSans" pitchFamily="34" charset="-122"/>
                <a:cs typeface="MiSans" pitchFamily="34" charset="-120"/>
              </a:rPr>
              <a:t>ESTRUCTURA DE DATOS</a:t>
            </a:r>
            <a:endParaRPr lang="en-US" sz="1600" dirty="0"/>
          </a:p>
        </p:txBody>
      </p:sp>
      <p:sp>
        <p:nvSpPr>
          <p:cNvPr id="7" name="Shape 5">
            <a:extLst>
              <a:ext uri="{FF2B5EF4-FFF2-40B4-BE49-F238E27FC236}">
                <a16:creationId xmlns:a16="http://schemas.microsoft.com/office/drawing/2014/main" id="{AEBA179F-337F-B3E7-7803-C729C4F79F02}"/>
              </a:ext>
            </a:extLst>
          </p:cNvPr>
          <p:cNvSpPr/>
          <p:nvPr/>
        </p:nvSpPr>
        <p:spPr>
          <a:xfrm>
            <a:off x="2675255" y="1055370"/>
            <a:ext cx="337185" cy="337185"/>
          </a:xfrm>
          <a:prstGeom prst="ellipse">
            <a:avLst/>
          </a:prstGeom>
          <a:solidFill>
            <a:srgbClr val="FFFFFF"/>
          </a:solidFill>
          <a:ln w="19050">
            <a:solidFill>
              <a:srgbClr val="00B0F0"/>
            </a:solidFill>
            <a:prstDash val="solid"/>
          </a:ln>
        </p:spPr>
        <p:txBody>
          <a:bodyPr/>
          <a:lstStyle/>
          <a:p>
            <a:endParaRPr lang="es-CO"/>
          </a:p>
        </p:txBody>
      </p:sp>
      <p:sp>
        <p:nvSpPr>
          <p:cNvPr id="8" name="Text 6">
            <a:extLst>
              <a:ext uri="{FF2B5EF4-FFF2-40B4-BE49-F238E27FC236}">
                <a16:creationId xmlns:a16="http://schemas.microsoft.com/office/drawing/2014/main" id="{7F01513D-187E-30EE-FCD4-B01B00265C8B}"/>
              </a:ext>
            </a:extLst>
          </p:cNvPr>
          <p:cNvSpPr/>
          <p:nvPr/>
        </p:nvSpPr>
        <p:spPr>
          <a:xfrm>
            <a:off x="267525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a:extLst>
              <a:ext uri="{FF2B5EF4-FFF2-40B4-BE49-F238E27FC236}">
                <a16:creationId xmlns:a16="http://schemas.microsoft.com/office/drawing/2014/main" id="{32973C81-64B4-301A-259A-86E94EB281BA}"/>
              </a:ext>
            </a:extLst>
          </p:cNvPr>
          <p:cNvSpPr/>
          <p:nvPr/>
        </p:nvSpPr>
        <p:spPr>
          <a:xfrm>
            <a:off x="3635375" y="1055370"/>
            <a:ext cx="337185" cy="337185"/>
          </a:xfrm>
          <a:prstGeom prst="ellipse">
            <a:avLst/>
          </a:prstGeom>
          <a:solidFill>
            <a:srgbClr val="FFFFFF"/>
          </a:solidFill>
          <a:ln w="19050">
            <a:solidFill>
              <a:srgbClr val="00B0F0"/>
            </a:solidFill>
            <a:prstDash val="solid"/>
          </a:ln>
        </p:spPr>
        <p:txBody>
          <a:bodyPr/>
          <a:lstStyle/>
          <a:p>
            <a:endParaRPr lang="es-CO"/>
          </a:p>
        </p:txBody>
      </p:sp>
      <p:sp>
        <p:nvSpPr>
          <p:cNvPr id="10" name="Text 8">
            <a:extLst>
              <a:ext uri="{FF2B5EF4-FFF2-40B4-BE49-F238E27FC236}">
                <a16:creationId xmlns:a16="http://schemas.microsoft.com/office/drawing/2014/main" id="{4F1E9022-FAA8-ABEF-7EE6-5D5BF47E06B4}"/>
              </a:ext>
            </a:extLst>
          </p:cNvPr>
          <p:cNvSpPr/>
          <p:nvPr/>
        </p:nvSpPr>
        <p:spPr>
          <a:xfrm>
            <a:off x="363537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a:extLst>
              <a:ext uri="{FF2B5EF4-FFF2-40B4-BE49-F238E27FC236}">
                <a16:creationId xmlns:a16="http://schemas.microsoft.com/office/drawing/2014/main" id="{5DEF2F9B-E054-0E49-EF86-BD58FD4044A7}"/>
              </a:ext>
            </a:extLst>
          </p:cNvPr>
          <p:cNvSpPr/>
          <p:nvPr/>
        </p:nvSpPr>
        <p:spPr>
          <a:xfrm>
            <a:off x="3155315" y="1055370"/>
            <a:ext cx="337185" cy="337185"/>
          </a:xfrm>
          <a:prstGeom prst="ellipse">
            <a:avLst/>
          </a:prstGeom>
          <a:solidFill>
            <a:srgbClr val="00B0F0"/>
          </a:solidFill>
          <a:ln w="19050">
            <a:solidFill>
              <a:srgbClr val="FFFFFF"/>
            </a:solidFill>
            <a:prstDash val="solid"/>
          </a:ln>
        </p:spPr>
        <p:txBody>
          <a:bodyPr/>
          <a:lstStyle/>
          <a:p>
            <a:endParaRPr lang="es-CO"/>
          </a:p>
        </p:txBody>
      </p:sp>
      <p:sp>
        <p:nvSpPr>
          <p:cNvPr id="12" name="Text 10">
            <a:extLst>
              <a:ext uri="{FF2B5EF4-FFF2-40B4-BE49-F238E27FC236}">
                <a16:creationId xmlns:a16="http://schemas.microsoft.com/office/drawing/2014/main" id="{E0C43225-0ACA-3252-1300-6569D893E89C}"/>
              </a:ext>
            </a:extLst>
          </p:cNvPr>
          <p:cNvSpPr/>
          <p:nvPr/>
        </p:nvSpPr>
        <p:spPr>
          <a:xfrm>
            <a:off x="315531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a:extLst>
              <a:ext uri="{FF2B5EF4-FFF2-40B4-BE49-F238E27FC236}">
                <a16:creationId xmlns:a16="http://schemas.microsoft.com/office/drawing/2014/main" id="{EC1CD7F7-F14E-E5C8-D0F8-796610F28D39}"/>
              </a:ext>
            </a:extLst>
          </p:cNvPr>
          <p:cNvSpPr/>
          <p:nvPr/>
        </p:nvSpPr>
        <p:spPr>
          <a:xfrm>
            <a:off x="4115435" y="1055370"/>
            <a:ext cx="337185" cy="337185"/>
          </a:xfrm>
          <a:prstGeom prst="ellipse">
            <a:avLst/>
          </a:prstGeom>
          <a:solidFill>
            <a:srgbClr val="00B0F0"/>
          </a:solidFill>
          <a:ln w="19050">
            <a:solidFill>
              <a:srgbClr val="FFFFFF"/>
            </a:solidFill>
            <a:prstDash val="solid"/>
          </a:ln>
        </p:spPr>
        <p:txBody>
          <a:bodyPr/>
          <a:lstStyle/>
          <a:p>
            <a:endParaRPr lang="es-CO"/>
          </a:p>
        </p:txBody>
      </p:sp>
      <p:sp>
        <p:nvSpPr>
          <p:cNvPr id="14" name="Text 12">
            <a:extLst>
              <a:ext uri="{FF2B5EF4-FFF2-40B4-BE49-F238E27FC236}">
                <a16:creationId xmlns:a16="http://schemas.microsoft.com/office/drawing/2014/main" id="{934E1B49-927F-9C30-A7F8-B7A549CDD3AC}"/>
              </a:ext>
            </a:extLst>
          </p:cNvPr>
          <p:cNvSpPr/>
          <p:nvPr/>
        </p:nvSpPr>
        <p:spPr>
          <a:xfrm>
            <a:off x="411543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a:extLst>
              <a:ext uri="{FF2B5EF4-FFF2-40B4-BE49-F238E27FC236}">
                <a16:creationId xmlns:a16="http://schemas.microsoft.com/office/drawing/2014/main" id="{FCD25587-4F5D-062D-081A-21CF2331A460}"/>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8" name="Shape 16">
            <a:extLst>
              <a:ext uri="{FF2B5EF4-FFF2-40B4-BE49-F238E27FC236}">
                <a16:creationId xmlns:a16="http://schemas.microsoft.com/office/drawing/2014/main" id="{B3D5DFB0-D930-845F-FCDB-DB250FD17D0F}"/>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9" name="Shape 17">
            <a:extLst>
              <a:ext uri="{FF2B5EF4-FFF2-40B4-BE49-F238E27FC236}">
                <a16:creationId xmlns:a16="http://schemas.microsoft.com/office/drawing/2014/main" id="{8BB80D62-CCFB-4BAD-ED6D-8A80B4B52A42}"/>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20" name="Shape 18">
            <a:extLst>
              <a:ext uri="{FF2B5EF4-FFF2-40B4-BE49-F238E27FC236}">
                <a16:creationId xmlns:a16="http://schemas.microsoft.com/office/drawing/2014/main" id="{2D0FCE28-6A30-1FE6-A1D1-8DD8015E04A7}"/>
              </a:ext>
            </a:extLst>
          </p:cNvPr>
          <p:cNvSpPr/>
          <p:nvPr/>
        </p:nvSpPr>
        <p:spPr>
          <a:xfrm>
            <a:off x="4888230" y="1223645"/>
            <a:ext cx="5448300" cy="0"/>
          </a:xfrm>
          <a:prstGeom prst="line">
            <a:avLst/>
          </a:prstGeom>
          <a:noFill/>
          <a:ln w="57150">
            <a:solidFill>
              <a:srgbClr val="00B0F0"/>
            </a:solidFill>
            <a:prstDash val="solid"/>
            <a:headEnd type="none"/>
            <a:tailEnd type="none"/>
          </a:ln>
        </p:spPr>
        <p:txBody>
          <a:bodyPr/>
          <a:lstStyle/>
          <a:p>
            <a:endParaRPr lang="es-CO"/>
          </a:p>
        </p:txBody>
      </p:sp>
      <p:sp>
        <p:nvSpPr>
          <p:cNvPr id="21" name="Shape 19">
            <a:extLst>
              <a:ext uri="{FF2B5EF4-FFF2-40B4-BE49-F238E27FC236}">
                <a16:creationId xmlns:a16="http://schemas.microsoft.com/office/drawing/2014/main" id="{BC8C6A34-0A0A-9BBA-EAAA-B9DD9171CB41}"/>
              </a:ext>
            </a:extLst>
          </p:cNvPr>
          <p:cNvSpPr/>
          <p:nvPr/>
        </p:nvSpPr>
        <p:spPr>
          <a:xfrm>
            <a:off x="1588770" y="2950845"/>
            <a:ext cx="8747760" cy="0"/>
          </a:xfrm>
          <a:prstGeom prst="line">
            <a:avLst/>
          </a:prstGeom>
          <a:noFill/>
          <a:ln w="57150">
            <a:solidFill>
              <a:srgbClr val="00B0F0"/>
            </a:solidFill>
            <a:prstDash val="solid"/>
            <a:headEnd type="none"/>
            <a:tailEnd type="none"/>
          </a:ln>
        </p:spPr>
        <p:txBody>
          <a:bodyPr/>
          <a:lstStyle/>
          <a:p>
            <a:endParaRPr lang="es-CO"/>
          </a:p>
        </p:txBody>
      </p:sp>
      <p:sp>
        <p:nvSpPr>
          <p:cNvPr id="22" name="Shape 20">
            <a:extLst>
              <a:ext uri="{FF2B5EF4-FFF2-40B4-BE49-F238E27FC236}">
                <a16:creationId xmlns:a16="http://schemas.microsoft.com/office/drawing/2014/main" id="{81821986-6A1B-8D13-AB64-2E5275CE7E30}"/>
              </a:ext>
            </a:extLst>
          </p:cNvPr>
          <p:cNvSpPr/>
          <p:nvPr/>
        </p:nvSpPr>
        <p:spPr>
          <a:xfrm>
            <a:off x="10342245" y="1207135"/>
            <a:ext cx="0" cy="1758950"/>
          </a:xfrm>
          <a:prstGeom prst="line">
            <a:avLst/>
          </a:prstGeom>
          <a:noFill/>
          <a:ln w="57150">
            <a:solidFill>
              <a:srgbClr val="00B0F0"/>
            </a:solidFill>
            <a:prstDash val="solid"/>
            <a:headEnd type="none"/>
            <a:tailEnd type="none"/>
          </a:ln>
        </p:spPr>
        <p:txBody>
          <a:bodyPr/>
          <a:lstStyle/>
          <a:p>
            <a:endParaRPr lang="es-CO"/>
          </a:p>
        </p:txBody>
      </p:sp>
      <p:sp>
        <p:nvSpPr>
          <p:cNvPr id="23" name="Shape 21">
            <a:extLst>
              <a:ext uri="{FF2B5EF4-FFF2-40B4-BE49-F238E27FC236}">
                <a16:creationId xmlns:a16="http://schemas.microsoft.com/office/drawing/2014/main" id="{E8D7002D-E503-DAFF-9441-1B2B9BE45551}"/>
              </a:ext>
            </a:extLst>
          </p:cNvPr>
          <p:cNvSpPr/>
          <p:nvPr/>
        </p:nvSpPr>
        <p:spPr>
          <a:xfrm>
            <a:off x="1583055" y="1223645"/>
            <a:ext cx="0" cy="1758950"/>
          </a:xfrm>
          <a:prstGeom prst="line">
            <a:avLst/>
          </a:prstGeom>
          <a:noFill/>
          <a:ln w="57150">
            <a:solidFill>
              <a:srgbClr val="00B0F0"/>
            </a:solidFill>
            <a:prstDash val="solid"/>
            <a:headEnd type="none"/>
            <a:tailEnd type="none"/>
          </a:ln>
        </p:spPr>
        <p:txBody>
          <a:bodyPr/>
          <a:lstStyle/>
          <a:p>
            <a:endParaRPr lang="es-CO"/>
          </a:p>
        </p:txBody>
      </p:sp>
      <p:sp>
        <p:nvSpPr>
          <p:cNvPr id="24" name="Shape 22">
            <a:extLst>
              <a:ext uri="{FF2B5EF4-FFF2-40B4-BE49-F238E27FC236}">
                <a16:creationId xmlns:a16="http://schemas.microsoft.com/office/drawing/2014/main" id="{AEF0D758-27BC-8D9A-0780-6FB96D82D30E}"/>
              </a:ext>
            </a:extLst>
          </p:cNvPr>
          <p:cNvSpPr/>
          <p:nvPr/>
        </p:nvSpPr>
        <p:spPr>
          <a:xfrm>
            <a:off x="1557020" y="1210945"/>
            <a:ext cx="742315" cy="0"/>
          </a:xfrm>
          <a:prstGeom prst="line">
            <a:avLst/>
          </a:prstGeom>
          <a:noFill/>
          <a:ln w="57150">
            <a:solidFill>
              <a:srgbClr val="00B0F0"/>
            </a:solidFill>
            <a:prstDash val="solid"/>
            <a:headEnd type="none"/>
            <a:tailEnd type="none"/>
          </a:ln>
        </p:spPr>
        <p:txBody>
          <a:bodyPr/>
          <a:lstStyle/>
          <a:p>
            <a:endParaRPr lang="es-CO"/>
          </a:p>
        </p:txBody>
      </p:sp>
      <p:pic>
        <p:nvPicPr>
          <p:cNvPr id="25" name="Image 0" descr="https://kimi-img.moonshot.cn/pub/slides/slides_tmpl/image/25-08-27-19:57:41-d2nf5d98bjvh7rlivslg.png">
            <a:extLst>
              <a:ext uri="{FF2B5EF4-FFF2-40B4-BE49-F238E27FC236}">
                <a16:creationId xmlns:a16="http://schemas.microsoft.com/office/drawing/2014/main" id="{8AE0D3D2-76C3-A94F-284C-99B96238AC06}"/>
              </a:ext>
            </a:extLst>
          </p:cNvPr>
          <p:cNvPicPr>
            <a:picLocks noChangeAspect="1"/>
          </p:cNvPicPr>
          <p:nvPr/>
        </p:nvPicPr>
        <p:blipFill>
          <a:blip r:embed="rId3"/>
          <a:srcRect b="42278"/>
          <a:stretch/>
        </p:blipFill>
        <p:spPr>
          <a:xfrm>
            <a:off x="2338070" y="2733675"/>
            <a:ext cx="7030085" cy="4124325"/>
          </a:xfrm>
          <a:prstGeom prst="rect">
            <a:avLst/>
          </a:prstGeom>
        </p:spPr>
      </p:pic>
    </p:spTree>
    <p:extLst>
      <p:ext uri="{BB962C8B-B14F-4D97-AF65-F5344CB8AC3E}">
        <p14:creationId xmlns:p14="http://schemas.microsoft.com/office/powerpoint/2010/main" val="303896808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B577F-AF15-077E-3B83-D69C17D69A06}"/>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508D6B6D-B3EC-59B9-54B9-FFDBE4876381}"/>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44047FE2-7222-00B4-971B-7D80299FE151}"/>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4EAD7462-518A-DE1C-3CA4-05017E380F91}"/>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3D447ECD-9758-241C-34EF-C6F8022B13E7}"/>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pic>
        <p:nvPicPr>
          <p:cNvPr id="1026" name="Picture 2" descr="Estructuras de Datos en Python – Apuntes de Walther Curo">
            <a:extLst>
              <a:ext uri="{FF2B5EF4-FFF2-40B4-BE49-F238E27FC236}">
                <a16:creationId xmlns:a16="http://schemas.microsoft.com/office/drawing/2014/main" id="{3B0E2522-1742-9CA2-8337-381AEC8C4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324" y="539750"/>
            <a:ext cx="9126211" cy="5424197"/>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835E67D5-00E9-9F41-DA95-79330AB0325A}"/>
              </a:ext>
            </a:extLst>
          </p:cNvPr>
          <p:cNvSpPr txBox="1"/>
          <p:nvPr/>
        </p:nvSpPr>
        <p:spPr>
          <a:xfrm>
            <a:off x="287469" y="2921168"/>
            <a:ext cx="4973709" cy="101566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pPr algn="just"/>
            <a:r>
              <a:rPr lang="es-MX" sz="2000" b="0" i="0" dirty="0">
                <a:effectLst/>
                <a:latin typeface="Times New Roman" panose="02020603050405020304" pitchFamily="18" charset="0"/>
                <a:cs typeface="Times New Roman" panose="02020603050405020304" pitchFamily="18" charset="0"/>
              </a:rPr>
              <a:t>Las estructuras de datos en Python </a:t>
            </a:r>
            <a:r>
              <a:rPr lang="es-MX" sz="2000" dirty="0">
                <a:latin typeface="Times New Roman" panose="02020603050405020304" pitchFamily="18" charset="0"/>
                <a:cs typeface="Times New Roman" panose="02020603050405020304" pitchFamily="18" charset="0"/>
              </a:rPr>
              <a:t>se utilizan para organizar y almacenar datos de manera eficiente</a:t>
            </a:r>
            <a:endParaRPr lang="es-CO"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63938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3F336-DDDB-4EC9-665F-CDCB7C3C932E}"/>
            </a:ext>
          </a:extLst>
        </p:cNvPr>
        <p:cNvGrpSpPr/>
        <p:nvPr/>
      </p:nvGrpSpPr>
      <p:grpSpPr>
        <a:xfrm>
          <a:off x="0" y="0"/>
          <a:ext cx="0" cy="0"/>
          <a:chOff x="0" y="0"/>
          <a:chExt cx="0" cy="0"/>
        </a:xfrm>
      </p:grpSpPr>
      <p:pic>
        <p:nvPicPr>
          <p:cNvPr id="2" name="Image 0" descr="https://kimi-img.moonshot.cn/pub/slides/slides_tmpl/image/25-08-27-19:57:41-d2nf5d98bjvh7rlivsmg.png">
            <a:extLst>
              <a:ext uri="{FF2B5EF4-FFF2-40B4-BE49-F238E27FC236}">
                <a16:creationId xmlns:a16="http://schemas.microsoft.com/office/drawing/2014/main" id="{D5AC1CA6-A168-5CEE-E2FE-E76405721A7C}"/>
              </a:ext>
            </a:extLst>
          </p:cNvPr>
          <p:cNvPicPr>
            <a:picLocks noChangeAspect="1"/>
          </p:cNvPicPr>
          <p:nvPr/>
        </p:nvPicPr>
        <p:blipFill>
          <a:blip r:embed="rId3"/>
          <a:stretch>
            <a:fillRect/>
          </a:stretch>
        </p:blipFill>
        <p:spPr>
          <a:xfrm>
            <a:off x="4558665" y="1141095"/>
            <a:ext cx="3619500" cy="3912870"/>
          </a:xfrm>
          <a:prstGeom prst="rect">
            <a:avLst/>
          </a:prstGeom>
        </p:spPr>
      </p:pic>
      <p:sp>
        <p:nvSpPr>
          <p:cNvPr id="3" name="Shape 0">
            <a:extLst>
              <a:ext uri="{FF2B5EF4-FFF2-40B4-BE49-F238E27FC236}">
                <a16:creationId xmlns:a16="http://schemas.microsoft.com/office/drawing/2014/main" id="{7C8457A9-B610-CD8D-1350-9EA84687A94E}"/>
              </a:ext>
            </a:extLst>
          </p:cNvPr>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a:extLst>
              <a:ext uri="{FF2B5EF4-FFF2-40B4-BE49-F238E27FC236}">
                <a16:creationId xmlns:a16="http://schemas.microsoft.com/office/drawing/2014/main" id="{75262847-6A11-914B-5ADD-348E4671FFFD}"/>
              </a:ext>
            </a:extLst>
          </p:cNvPr>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a:extLst>
              <a:ext uri="{FF2B5EF4-FFF2-40B4-BE49-F238E27FC236}">
                <a16:creationId xmlns:a16="http://schemas.microsoft.com/office/drawing/2014/main" id="{591DD135-6F5E-03EE-7825-C62A2E1ED046}"/>
              </a:ext>
            </a:extLst>
          </p:cNvPr>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a:extLst>
              <a:ext uri="{FF2B5EF4-FFF2-40B4-BE49-F238E27FC236}">
                <a16:creationId xmlns:a16="http://schemas.microsoft.com/office/drawing/2014/main" id="{CB59BFB3-2869-ECE3-749C-3C152B3BF03E}"/>
              </a:ext>
            </a:extLst>
          </p:cNvPr>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a:extLst>
              <a:ext uri="{FF2B5EF4-FFF2-40B4-BE49-F238E27FC236}">
                <a16:creationId xmlns:a16="http://schemas.microsoft.com/office/drawing/2014/main" id="{E0A0A19A-D6C8-F302-E69C-9283C689EE65}"/>
              </a:ext>
            </a:extLst>
          </p:cNvPr>
          <p:cNvSpPr/>
          <p:nvPr/>
        </p:nvSpPr>
        <p:spPr>
          <a:xfrm>
            <a:off x="1920240" y="5044549"/>
            <a:ext cx="8643620" cy="830997"/>
          </a:xfrm>
          <a:prstGeom prst="rect">
            <a:avLst/>
          </a:prstGeom>
          <a:noFill/>
          <a:ln/>
        </p:spPr>
        <p:txBody>
          <a:bodyPr wrap="square" lIns="91440" tIns="45720" rIns="91440" bIns="45720" rtlCol="0" anchor="ctr">
            <a:spAutoFit/>
          </a:bodyPr>
          <a:lstStyle/>
          <a:p>
            <a:pPr algn="ctr">
              <a:lnSpc>
                <a:spcPct val="100000"/>
              </a:lnSpc>
            </a:pPr>
            <a:r>
              <a:rPr lang="en-US" sz="4800" b="1" dirty="0">
                <a:solidFill>
                  <a:srgbClr val="000000"/>
                </a:solidFill>
                <a:latin typeface="MiSans" pitchFamily="34" charset="0"/>
                <a:ea typeface="MiSans" pitchFamily="34" charset="-122"/>
                <a:cs typeface="MiSans" pitchFamily="34" charset="-120"/>
              </a:rPr>
              <a:t>LISTAS EN PYTHON</a:t>
            </a:r>
            <a:endParaRPr lang="en-US" sz="4800" dirty="0"/>
          </a:p>
        </p:txBody>
      </p:sp>
      <p:sp>
        <p:nvSpPr>
          <p:cNvPr id="8" name="Text 5">
            <a:extLst>
              <a:ext uri="{FF2B5EF4-FFF2-40B4-BE49-F238E27FC236}">
                <a16:creationId xmlns:a16="http://schemas.microsoft.com/office/drawing/2014/main" id="{214A4123-6110-8F12-B63E-E398E0A02138}"/>
              </a:ext>
            </a:extLst>
          </p:cNvPr>
          <p:cNvSpPr/>
          <p:nvPr/>
        </p:nvSpPr>
        <p:spPr>
          <a:xfrm>
            <a:off x="3447415" y="304483"/>
            <a:ext cx="5640070" cy="1025525"/>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01</a:t>
            </a:r>
            <a:endParaRPr lang="en-US" sz="1600" dirty="0"/>
          </a:p>
        </p:txBody>
      </p:sp>
      <p:sp>
        <p:nvSpPr>
          <p:cNvPr id="9" name="Shape 6">
            <a:extLst>
              <a:ext uri="{FF2B5EF4-FFF2-40B4-BE49-F238E27FC236}">
                <a16:creationId xmlns:a16="http://schemas.microsoft.com/office/drawing/2014/main" id="{99AB8561-58AB-336A-04F2-F088C5341E01}"/>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a:extLst>
              <a:ext uri="{FF2B5EF4-FFF2-40B4-BE49-F238E27FC236}">
                <a16:creationId xmlns:a16="http://schemas.microsoft.com/office/drawing/2014/main" id="{C5FB6E00-AC29-DA10-7D44-932894D077E9}"/>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a:extLst>
              <a:ext uri="{FF2B5EF4-FFF2-40B4-BE49-F238E27FC236}">
                <a16:creationId xmlns:a16="http://schemas.microsoft.com/office/drawing/2014/main" id="{ACE0D554-9B36-0186-3F25-F6F822028534}"/>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a:extLst>
              <a:ext uri="{FF2B5EF4-FFF2-40B4-BE49-F238E27FC236}">
                <a16:creationId xmlns:a16="http://schemas.microsoft.com/office/drawing/2014/main" id="{A10B367A-8E2E-F7CE-672A-8E29C244CDFA}"/>
              </a:ext>
            </a:extLst>
          </p:cNvPr>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a:extLst>
              <a:ext uri="{FF2B5EF4-FFF2-40B4-BE49-F238E27FC236}">
                <a16:creationId xmlns:a16="http://schemas.microsoft.com/office/drawing/2014/main" id="{9545670D-69C0-DA20-775A-A2AAF1AFD46A}"/>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a:extLst>
              <a:ext uri="{FF2B5EF4-FFF2-40B4-BE49-F238E27FC236}">
                <a16:creationId xmlns:a16="http://schemas.microsoft.com/office/drawing/2014/main" id="{133BD778-E589-EF57-CEE5-B27CF7EB22AC}"/>
              </a:ext>
            </a:extLst>
          </p:cNvPr>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a:extLst>
              <a:ext uri="{FF2B5EF4-FFF2-40B4-BE49-F238E27FC236}">
                <a16:creationId xmlns:a16="http://schemas.microsoft.com/office/drawing/2014/main" id="{88475F9D-15BF-950B-4080-F96C58941758}"/>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a:extLst>
              <a:ext uri="{FF2B5EF4-FFF2-40B4-BE49-F238E27FC236}">
                <a16:creationId xmlns:a16="http://schemas.microsoft.com/office/drawing/2014/main" id="{479BDBD0-4A3A-C07F-0DC1-95727697ACF8}"/>
              </a:ext>
            </a:extLst>
          </p:cNvPr>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a:extLst>
              <a:ext uri="{FF2B5EF4-FFF2-40B4-BE49-F238E27FC236}">
                <a16:creationId xmlns:a16="http://schemas.microsoft.com/office/drawing/2014/main" id="{3DCD8CF1-4EFD-E7FB-CCA8-EFD2B6DBAD3B}"/>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a:extLst>
              <a:ext uri="{FF2B5EF4-FFF2-40B4-BE49-F238E27FC236}">
                <a16:creationId xmlns:a16="http://schemas.microsoft.com/office/drawing/2014/main" id="{21282525-ED28-D843-C781-C18FC8D143E6}"/>
              </a:ext>
            </a:extLst>
          </p:cNvPr>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a:extLst>
              <a:ext uri="{FF2B5EF4-FFF2-40B4-BE49-F238E27FC236}">
                <a16:creationId xmlns:a16="http://schemas.microsoft.com/office/drawing/2014/main" id="{A02EE68C-F14A-83D5-626C-FB2902861B02}"/>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extLst>
      <p:ext uri="{BB962C8B-B14F-4D97-AF65-F5344CB8AC3E}">
        <p14:creationId xmlns:p14="http://schemas.microsoft.com/office/powerpoint/2010/main" val="15203056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7DA609-F447-2E24-B8B2-D1F6131C8F49}"/>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4DED4493-F52D-3F70-F277-46AEDB2BBDA0}"/>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DA1A30B9-67A9-DD31-5481-2E2014EE7123}"/>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22CB39BD-D5D3-8571-6DC4-D833A4811E22}"/>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CB9DF6CC-B837-9546-64BB-A4449F3BCA4D}"/>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4" name="CuadroTexto 3">
            <a:extLst>
              <a:ext uri="{FF2B5EF4-FFF2-40B4-BE49-F238E27FC236}">
                <a16:creationId xmlns:a16="http://schemas.microsoft.com/office/drawing/2014/main" id="{5979488D-13E3-EF27-9BAC-176D02C15FD4}"/>
              </a:ext>
            </a:extLst>
          </p:cNvPr>
          <p:cNvSpPr txBox="1"/>
          <p:nvPr/>
        </p:nvSpPr>
        <p:spPr>
          <a:xfrm>
            <a:off x="771525" y="477847"/>
            <a:ext cx="10648949" cy="1569660"/>
          </a:xfrm>
          <a:prstGeom prst="rect">
            <a:avLst/>
          </a:prstGeom>
          <a:noFill/>
        </p:spPr>
        <p:txBody>
          <a:bodyPr wrap="square">
            <a:spAutoFit/>
          </a:bodyPr>
          <a:lstStyle/>
          <a:p>
            <a:pPr algn="just"/>
            <a:r>
              <a:rPr lang="es-MX" sz="2400" dirty="0"/>
              <a:t>Las listas en Python son colecciones ordenadas y mutables de elementos que se definen usando corchetes </a:t>
            </a:r>
            <a:r>
              <a:rPr lang="es-MX" sz="2400" b="0" i="0" dirty="0">
                <a:effectLst/>
                <a:latin typeface="Courier New" panose="02070309020205020404" pitchFamily="49" charset="0"/>
              </a:rPr>
              <a:t>[]</a:t>
            </a:r>
            <a:r>
              <a:rPr lang="es-MX" sz="2400" b="0" i="0" dirty="0">
                <a:effectLst/>
                <a:latin typeface="Google Sans"/>
              </a:rPr>
              <a:t> y se separan por comas. Pueden almacenar diferentes tipos de datos (números, cadenas, booleanos, etc.) y permiten agregar, eliminar y modificar sus elementos.</a:t>
            </a:r>
            <a:endParaRPr lang="es-CO" sz="2400" dirty="0"/>
          </a:p>
        </p:txBody>
      </p:sp>
      <p:pic>
        <p:nvPicPr>
          <p:cNvPr id="2050" name="Picture 2" descr="▷ Listas y Tuplas en Python desde Cero [Curso Completo Gratis]">
            <a:extLst>
              <a:ext uri="{FF2B5EF4-FFF2-40B4-BE49-F238E27FC236}">
                <a16:creationId xmlns:a16="http://schemas.microsoft.com/office/drawing/2014/main" id="{3EFE8247-88A3-1A8A-0015-B2A3AA114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7924" y="2205333"/>
            <a:ext cx="8276150" cy="3983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17752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45286-3B78-FC02-86A1-B7C708697B3A}"/>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74991E13-2AE3-517C-D4AD-67CA1664BF5F}"/>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1FD89DE9-FFED-FABD-7377-B1F8F2B1A144}"/>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E0CF6276-0521-8630-DF0E-035CAD231200}"/>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13F022F6-3F97-334F-A602-24CB8187C713}"/>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pic>
        <p:nvPicPr>
          <p:cNvPr id="3" name="Imagen 2">
            <a:extLst>
              <a:ext uri="{FF2B5EF4-FFF2-40B4-BE49-F238E27FC236}">
                <a16:creationId xmlns:a16="http://schemas.microsoft.com/office/drawing/2014/main" id="{4D73C36A-BF0E-5789-1898-55AC2B0E3239}"/>
              </a:ext>
            </a:extLst>
          </p:cNvPr>
          <p:cNvPicPr>
            <a:picLocks noChangeAspect="1"/>
          </p:cNvPicPr>
          <p:nvPr/>
        </p:nvPicPr>
        <p:blipFill>
          <a:blip r:embed="rId3"/>
          <a:stretch>
            <a:fillRect/>
          </a:stretch>
        </p:blipFill>
        <p:spPr>
          <a:xfrm>
            <a:off x="0" y="1"/>
            <a:ext cx="7597008" cy="6858000"/>
          </a:xfrm>
          <a:prstGeom prst="rect">
            <a:avLst/>
          </a:prstGeom>
        </p:spPr>
      </p:pic>
      <p:pic>
        <p:nvPicPr>
          <p:cNvPr id="3074" name="Picture 2" descr="Listas en Python - (Parte 4/4) - Listas anidadas, matrices como listas,  recorrido y acceso. - YouTube">
            <a:extLst>
              <a:ext uri="{FF2B5EF4-FFF2-40B4-BE49-F238E27FC236}">
                <a16:creationId xmlns:a16="http://schemas.microsoft.com/office/drawing/2014/main" id="{C55EE163-3E46-ECBC-EE1A-DC1B1CB968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4039" y="539750"/>
            <a:ext cx="4247534" cy="238923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A0D19C8D-69FB-43E4-F109-447F76C93330}"/>
              </a:ext>
            </a:extLst>
          </p:cNvPr>
          <p:cNvPicPr>
            <a:picLocks noChangeAspect="1"/>
          </p:cNvPicPr>
          <p:nvPr/>
        </p:nvPicPr>
        <p:blipFill>
          <a:blip r:embed="rId5"/>
          <a:stretch>
            <a:fillRect/>
          </a:stretch>
        </p:blipFill>
        <p:spPr>
          <a:xfrm>
            <a:off x="8259098" y="2928988"/>
            <a:ext cx="3524864" cy="3524864"/>
          </a:xfrm>
          <a:prstGeom prst="rect">
            <a:avLst/>
          </a:prstGeom>
        </p:spPr>
      </p:pic>
    </p:spTree>
    <p:extLst>
      <p:ext uri="{BB962C8B-B14F-4D97-AF65-F5344CB8AC3E}">
        <p14:creationId xmlns:p14="http://schemas.microsoft.com/office/powerpoint/2010/main" val="236204016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53A72D-1D70-19D3-471C-30B51045CFE9}"/>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66614A57-0C38-6B38-B3A4-7EEDBAA68732}"/>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9B884C41-8E97-E617-6516-CE260500C5E4}"/>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F3608860-77A2-AC68-5B39-64498BE56790}"/>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37F87B3A-5D2E-EC7E-7917-CE4B59D7B3DA}"/>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pic>
        <p:nvPicPr>
          <p:cNvPr id="6" name="Imagen 5">
            <a:extLst>
              <a:ext uri="{FF2B5EF4-FFF2-40B4-BE49-F238E27FC236}">
                <a16:creationId xmlns:a16="http://schemas.microsoft.com/office/drawing/2014/main" id="{5428D7CC-41CE-B093-6095-50EF813F30C0}"/>
              </a:ext>
            </a:extLst>
          </p:cNvPr>
          <p:cNvPicPr>
            <a:picLocks noChangeAspect="1"/>
          </p:cNvPicPr>
          <p:nvPr/>
        </p:nvPicPr>
        <p:blipFill>
          <a:blip r:embed="rId3"/>
          <a:stretch>
            <a:fillRect/>
          </a:stretch>
        </p:blipFill>
        <p:spPr>
          <a:xfrm>
            <a:off x="-1" y="1333687"/>
            <a:ext cx="5782482" cy="5524314"/>
          </a:xfrm>
          <a:prstGeom prst="rect">
            <a:avLst/>
          </a:prstGeom>
        </p:spPr>
      </p:pic>
      <p:pic>
        <p:nvPicPr>
          <p:cNvPr id="8" name="Imagen 7">
            <a:extLst>
              <a:ext uri="{FF2B5EF4-FFF2-40B4-BE49-F238E27FC236}">
                <a16:creationId xmlns:a16="http://schemas.microsoft.com/office/drawing/2014/main" id="{CD2FF567-4FED-7EBF-2B90-39C2025CB505}"/>
              </a:ext>
            </a:extLst>
          </p:cNvPr>
          <p:cNvPicPr>
            <a:picLocks noChangeAspect="1"/>
          </p:cNvPicPr>
          <p:nvPr/>
        </p:nvPicPr>
        <p:blipFill>
          <a:blip r:embed="rId4"/>
          <a:stretch>
            <a:fillRect/>
          </a:stretch>
        </p:blipFill>
        <p:spPr>
          <a:xfrm>
            <a:off x="0" y="0"/>
            <a:ext cx="5782482" cy="1333686"/>
          </a:xfrm>
          <a:prstGeom prst="rect">
            <a:avLst/>
          </a:prstGeom>
        </p:spPr>
      </p:pic>
      <p:pic>
        <p:nvPicPr>
          <p:cNvPr id="10" name="Imagen 9">
            <a:extLst>
              <a:ext uri="{FF2B5EF4-FFF2-40B4-BE49-F238E27FC236}">
                <a16:creationId xmlns:a16="http://schemas.microsoft.com/office/drawing/2014/main" id="{CF0F2061-F3B1-C932-755A-27E7103CECB2}"/>
              </a:ext>
            </a:extLst>
          </p:cNvPr>
          <p:cNvPicPr>
            <a:picLocks noChangeAspect="1"/>
          </p:cNvPicPr>
          <p:nvPr/>
        </p:nvPicPr>
        <p:blipFill>
          <a:blip r:embed="rId5"/>
          <a:stretch>
            <a:fillRect/>
          </a:stretch>
        </p:blipFill>
        <p:spPr>
          <a:xfrm>
            <a:off x="7461977" y="3105969"/>
            <a:ext cx="3524864" cy="3524864"/>
          </a:xfrm>
          <a:prstGeom prst="rect">
            <a:avLst/>
          </a:prstGeom>
        </p:spPr>
      </p:pic>
      <p:pic>
        <p:nvPicPr>
          <p:cNvPr id="4098" name="Picture 2" descr="Métodos para listas en Python 3! : r/programacion">
            <a:extLst>
              <a:ext uri="{FF2B5EF4-FFF2-40B4-BE49-F238E27FC236}">
                <a16:creationId xmlns:a16="http://schemas.microsoft.com/office/drawing/2014/main" id="{FACA62CC-4C5D-C1E4-7550-2A5AF46739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09520" y="666842"/>
            <a:ext cx="5529349" cy="2297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90345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3F4F6"/>
        </a:solidFill>
        <a:effectLst/>
      </p:bgPr>
    </p:bg>
    <p:spTree>
      <p:nvGrpSpPr>
        <p:cNvPr id="1" name=""/>
        <p:cNvGrpSpPr/>
        <p:nvPr/>
      </p:nvGrpSpPr>
      <p:grpSpPr>
        <a:xfrm>
          <a:off x="0" y="0"/>
          <a:ext cx="0" cy="0"/>
          <a:chOff x="0" y="0"/>
          <a:chExt cx="0" cy="0"/>
        </a:xfrm>
      </p:grpSpPr>
      <p:sp>
        <p:nvSpPr>
          <p:cNvPr id="2" name="Text 0"/>
          <p:cNvSpPr/>
          <p:nvPr/>
        </p:nvSpPr>
        <p:spPr>
          <a:xfrm>
            <a:off x="254000" y="1066800"/>
            <a:ext cx="11912600" cy="508000"/>
          </a:xfrm>
          <a:prstGeom prst="rect">
            <a:avLst/>
          </a:prstGeom>
          <a:noFill/>
          <a:ln/>
        </p:spPr>
        <p:txBody>
          <a:bodyPr wrap="square" lIns="0" tIns="0" rIns="0" bIns="0" rtlCol="0" anchor="ctr"/>
          <a:lstStyle/>
          <a:p>
            <a:pPr>
              <a:lnSpc>
                <a:spcPct val="90000"/>
              </a:lnSpc>
            </a:pPr>
            <a:r>
              <a:rPr lang="en-US" sz="3600" b="1" dirty="0">
                <a:solidFill>
                  <a:srgbClr val="00AEEF"/>
                </a:solidFill>
                <a:latin typeface="Noto Sans SC" pitchFamily="34" charset="0"/>
                <a:ea typeface="Noto Sans SC" pitchFamily="34" charset="-122"/>
                <a:cs typeface="Noto Sans SC" pitchFamily="34" charset="-120"/>
              </a:rPr>
              <a:t>¿Qué es Python y por qué usarlo?</a:t>
            </a:r>
            <a:endParaRPr lang="en-US" sz="1600" dirty="0"/>
          </a:p>
        </p:txBody>
      </p:sp>
      <p:sp>
        <p:nvSpPr>
          <p:cNvPr id="3" name="Text 1"/>
          <p:cNvSpPr/>
          <p:nvPr/>
        </p:nvSpPr>
        <p:spPr>
          <a:xfrm>
            <a:off x="254000" y="1778000"/>
            <a:ext cx="9855200" cy="609600"/>
          </a:xfrm>
          <a:prstGeom prst="rect">
            <a:avLst/>
          </a:prstGeom>
          <a:noFill/>
          <a:ln/>
        </p:spPr>
        <p:txBody>
          <a:bodyPr wrap="square" lIns="0" tIns="0" rIns="0" bIns="0" rtlCol="0" anchor="ctr"/>
          <a:lstStyle/>
          <a:p>
            <a:pPr>
              <a:lnSpc>
                <a:spcPct val="130000"/>
              </a:lnSpc>
            </a:pPr>
            <a:r>
              <a:rPr lang="en-US" sz="1600" dirty="0">
                <a:solidFill>
                  <a:srgbClr val="333333"/>
                </a:solidFill>
                <a:latin typeface="MiSans" pitchFamily="34" charset="0"/>
                <a:ea typeface="MiSans" pitchFamily="34" charset="-122"/>
                <a:cs typeface="MiSans" pitchFamily="34" charset="-120"/>
              </a:rPr>
              <a:t>Python es un lenguaje de alto nivel, interpretado y de sintaxis clara que favorece la legibilidad del código. Es una herramienta versátil y poderosa.</a:t>
            </a:r>
            <a:endParaRPr lang="en-US" sz="1600" dirty="0"/>
          </a:p>
        </p:txBody>
      </p:sp>
      <p:sp>
        <p:nvSpPr>
          <p:cNvPr id="4" name="Shape 2"/>
          <p:cNvSpPr/>
          <p:nvPr/>
        </p:nvSpPr>
        <p:spPr>
          <a:xfrm>
            <a:off x="254000" y="2692400"/>
            <a:ext cx="5689600" cy="1524000"/>
          </a:xfrm>
          <a:custGeom>
            <a:avLst/>
            <a:gdLst/>
            <a:ahLst/>
            <a:cxnLst/>
            <a:rect l="l" t="t" r="r" b="b"/>
            <a:pathLst>
              <a:path w="5689600" h="1524000">
                <a:moveTo>
                  <a:pt x="101605" y="0"/>
                </a:moveTo>
                <a:lnTo>
                  <a:pt x="5587995" y="0"/>
                </a:lnTo>
                <a:cubicBezTo>
                  <a:pt x="5644110" y="0"/>
                  <a:pt x="5689600" y="45490"/>
                  <a:pt x="5689600" y="101605"/>
                </a:cubicBezTo>
                <a:lnTo>
                  <a:pt x="5689600" y="1422395"/>
                </a:lnTo>
                <a:cubicBezTo>
                  <a:pt x="5689600" y="1478510"/>
                  <a:pt x="5644110" y="1524000"/>
                  <a:pt x="5587995" y="1524000"/>
                </a:cubicBezTo>
                <a:lnTo>
                  <a:pt x="101605" y="1524000"/>
                </a:lnTo>
                <a:cubicBezTo>
                  <a:pt x="45490" y="1524000"/>
                  <a:pt x="0" y="1478510"/>
                  <a:pt x="0" y="1422395"/>
                </a:cubicBezTo>
                <a:lnTo>
                  <a:pt x="0" y="101605"/>
                </a:lnTo>
                <a:cubicBezTo>
                  <a:pt x="0" y="45528"/>
                  <a:pt x="45528" y="0"/>
                  <a:pt x="101605" y="0"/>
                </a:cubicBezTo>
                <a:close/>
              </a:path>
            </a:pathLst>
          </a:custGeom>
          <a:solidFill>
            <a:srgbClr val="00AEEF">
              <a:alpha val="10196"/>
            </a:srgbClr>
          </a:solidFill>
          <a:ln/>
        </p:spPr>
        <p:txBody>
          <a:bodyPr/>
          <a:lstStyle/>
          <a:p>
            <a:endParaRPr lang="es-CO"/>
          </a:p>
        </p:txBody>
      </p:sp>
      <p:sp>
        <p:nvSpPr>
          <p:cNvPr id="5" name="Shape 3"/>
          <p:cNvSpPr/>
          <p:nvPr/>
        </p:nvSpPr>
        <p:spPr>
          <a:xfrm>
            <a:off x="508000" y="2946400"/>
            <a:ext cx="381000" cy="381000"/>
          </a:xfrm>
          <a:custGeom>
            <a:avLst/>
            <a:gdLst/>
            <a:ahLst/>
            <a:cxnLst/>
            <a:rect l="l" t="t" r="r" b="b"/>
            <a:pathLst>
              <a:path w="381000" h="381000">
                <a:moveTo>
                  <a:pt x="190500" y="105147"/>
                </a:moveTo>
                <a:lnTo>
                  <a:pt x="190500" y="335310"/>
                </a:lnTo>
                <a:lnTo>
                  <a:pt x="190872" y="335161"/>
                </a:lnTo>
                <a:cubicBezTo>
                  <a:pt x="231502" y="318269"/>
                  <a:pt x="275109" y="309563"/>
                  <a:pt x="319088" y="309563"/>
                </a:cubicBezTo>
                <a:lnTo>
                  <a:pt x="333375" y="309563"/>
                </a:lnTo>
                <a:lnTo>
                  <a:pt x="333375" y="71438"/>
                </a:lnTo>
                <a:lnTo>
                  <a:pt x="319088" y="71438"/>
                </a:lnTo>
                <a:cubicBezTo>
                  <a:pt x="287685" y="71438"/>
                  <a:pt x="256505" y="77688"/>
                  <a:pt x="227484" y="89743"/>
                </a:cubicBezTo>
                <a:cubicBezTo>
                  <a:pt x="214982" y="94952"/>
                  <a:pt x="202629" y="100087"/>
                  <a:pt x="190500" y="105147"/>
                </a:cubicBezTo>
                <a:close/>
                <a:moveTo>
                  <a:pt x="171822" y="45765"/>
                </a:moveTo>
                <a:lnTo>
                  <a:pt x="190500" y="53578"/>
                </a:lnTo>
                <a:lnTo>
                  <a:pt x="209178" y="45765"/>
                </a:lnTo>
                <a:cubicBezTo>
                  <a:pt x="244004" y="31254"/>
                  <a:pt x="281360" y="23812"/>
                  <a:pt x="319088" y="23812"/>
                </a:cubicBezTo>
                <a:lnTo>
                  <a:pt x="345281" y="23812"/>
                </a:lnTo>
                <a:cubicBezTo>
                  <a:pt x="365001" y="23812"/>
                  <a:pt x="381000" y="39812"/>
                  <a:pt x="381000" y="59531"/>
                </a:cubicBezTo>
                <a:lnTo>
                  <a:pt x="381000" y="321469"/>
                </a:lnTo>
                <a:cubicBezTo>
                  <a:pt x="381000" y="341188"/>
                  <a:pt x="365001" y="357188"/>
                  <a:pt x="345281" y="357188"/>
                </a:cubicBezTo>
                <a:lnTo>
                  <a:pt x="319088" y="357188"/>
                </a:lnTo>
                <a:cubicBezTo>
                  <a:pt x="281360" y="357188"/>
                  <a:pt x="244004" y="364629"/>
                  <a:pt x="209178" y="379140"/>
                </a:cubicBezTo>
                <a:lnTo>
                  <a:pt x="199653" y="383084"/>
                </a:lnTo>
                <a:cubicBezTo>
                  <a:pt x="193774" y="385539"/>
                  <a:pt x="187226" y="385539"/>
                  <a:pt x="181347" y="383084"/>
                </a:cubicBezTo>
                <a:lnTo>
                  <a:pt x="171822" y="379140"/>
                </a:lnTo>
                <a:cubicBezTo>
                  <a:pt x="136996" y="364629"/>
                  <a:pt x="99640" y="357188"/>
                  <a:pt x="61913" y="357188"/>
                </a:cubicBezTo>
                <a:lnTo>
                  <a:pt x="35719" y="357188"/>
                </a:lnTo>
                <a:cubicBezTo>
                  <a:pt x="15999" y="357188"/>
                  <a:pt x="0" y="341188"/>
                  <a:pt x="0" y="321469"/>
                </a:cubicBezTo>
                <a:lnTo>
                  <a:pt x="0" y="59531"/>
                </a:lnTo>
                <a:cubicBezTo>
                  <a:pt x="0" y="39812"/>
                  <a:pt x="15999" y="23812"/>
                  <a:pt x="35719" y="23812"/>
                </a:cubicBezTo>
                <a:lnTo>
                  <a:pt x="61913" y="23812"/>
                </a:lnTo>
                <a:cubicBezTo>
                  <a:pt x="99640" y="23812"/>
                  <a:pt x="136996" y="31254"/>
                  <a:pt x="171822" y="45765"/>
                </a:cubicBezTo>
                <a:close/>
              </a:path>
            </a:pathLst>
          </a:custGeom>
          <a:solidFill>
            <a:srgbClr val="00AEEF"/>
          </a:solidFill>
          <a:ln/>
        </p:spPr>
        <p:txBody>
          <a:bodyPr/>
          <a:lstStyle/>
          <a:p>
            <a:endParaRPr lang="es-CO"/>
          </a:p>
        </p:txBody>
      </p:sp>
      <p:sp>
        <p:nvSpPr>
          <p:cNvPr id="6" name="Text 4"/>
          <p:cNvSpPr/>
          <p:nvPr/>
        </p:nvSpPr>
        <p:spPr>
          <a:xfrm>
            <a:off x="1136650" y="2895600"/>
            <a:ext cx="4724400" cy="355600"/>
          </a:xfrm>
          <a:prstGeom prst="rect">
            <a:avLst/>
          </a:prstGeom>
          <a:noFill/>
          <a:ln/>
        </p:spPr>
        <p:txBody>
          <a:bodyPr wrap="square" lIns="0" tIns="0" rIns="0" bIns="0" rtlCol="0" anchor="ctr"/>
          <a:lstStyle/>
          <a:p>
            <a:pPr>
              <a:lnSpc>
                <a:spcPct val="130000"/>
              </a:lnSpc>
            </a:pPr>
            <a:r>
              <a:rPr lang="en-US" sz="1800" b="1" dirty="0">
                <a:solidFill>
                  <a:srgbClr val="00AEEF"/>
                </a:solidFill>
                <a:latin typeface="MiSans" pitchFamily="34" charset="0"/>
                <a:ea typeface="MiSans" pitchFamily="34" charset="-122"/>
                <a:cs typeface="MiSans" pitchFamily="34" charset="-120"/>
              </a:rPr>
              <a:t>Curva de Aprendizaje Suave</a:t>
            </a:r>
            <a:endParaRPr lang="en-US" sz="1600" dirty="0"/>
          </a:p>
        </p:txBody>
      </p:sp>
      <p:sp>
        <p:nvSpPr>
          <p:cNvPr id="7" name="Text 5"/>
          <p:cNvSpPr/>
          <p:nvPr/>
        </p:nvSpPr>
        <p:spPr>
          <a:xfrm>
            <a:off x="1136650" y="3251200"/>
            <a:ext cx="4699000" cy="762000"/>
          </a:xfrm>
          <a:prstGeom prst="rect">
            <a:avLst/>
          </a:prstGeom>
          <a:noFill/>
          <a:ln/>
        </p:spPr>
        <p:txBody>
          <a:bodyPr wrap="square" lIns="0" tIns="0" rIns="0" bIns="0" rtlCol="0" anchor="ctr"/>
          <a:lstStyle/>
          <a:p>
            <a:pPr>
              <a:lnSpc>
                <a:spcPct val="120000"/>
              </a:lnSpc>
            </a:pPr>
            <a:r>
              <a:rPr lang="en-US" sz="1400" dirty="0">
                <a:solidFill>
                  <a:srgbClr val="333333"/>
                </a:solidFill>
                <a:latin typeface="MiSans" pitchFamily="34" charset="0"/>
                <a:ea typeface="MiSans" pitchFamily="34" charset="-122"/>
                <a:cs typeface="MiSans" pitchFamily="34" charset="-120"/>
              </a:rPr>
              <a:t>Ideal para principiantes, su sintaxis clara y cercana al inglés facilita la comprensión de los conceptos de programación.</a:t>
            </a:r>
            <a:endParaRPr lang="en-US" sz="1600" dirty="0"/>
          </a:p>
        </p:txBody>
      </p:sp>
      <p:sp>
        <p:nvSpPr>
          <p:cNvPr id="8" name="Shape 6"/>
          <p:cNvSpPr/>
          <p:nvPr/>
        </p:nvSpPr>
        <p:spPr>
          <a:xfrm>
            <a:off x="6248400" y="2692400"/>
            <a:ext cx="5689600" cy="1524000"/>
          </a:xfrm>
          <a:custGeom>
            <a:avLst/>
            <a:gdLst/>
            <a:ahLst/>
            <a:cxnLst/>
            <a:rect l="l" t="t" r="r" b="b"/>
            <a:pathLst>
              <a:path w="5689600" h="1524000">
                <a:moveTo>
                  <a:pt x="101605" y="0"/>
                </a:moveTo>
                <a:lnTo>
                  <a:pt x="5587995" y="0"/>
                </a:lnTo>
                <a:cubicBezTo>
                  <a:pt x="5644110" y="0"/>
                  <a:pt x="5689600" y="45490"/>
                  <a:pt x="5689600" y="101605"/>
                </a:cubicBezTo>
                <a:lnTo>
                  <a:pt x="5689600" y="1422395"/>
                </a:lnTo>
                <a:cubicBezTo>
                  <a:pt x="5689600" y="1478510"/>
                  <a:pt x="5644110" y="1524000"/>
                  <a:pt x="5587995" y="1524000"/>
                </a:cubicBezTo>
                <a:lnTo>
                  <a:pt x="101605" y="1524000"/>
                </a:lnTo>
                <a:cubicBezTo>
                  <a:pt x="45490" y="1524000"/>
                  <a:pt x="0" y="1478510"/>
                  <a:pt x="0" y="1422395"/>
                </a:cubicBezTo>
                <a:lnTo>
                  <a:pt x="0" y="101605"/>
                </a:lnTo>
                <a:cubicBezTo>
                  <a:pt x="0" y="45528"/>
                  <a:pt x="45528" y="0"/>
                  <a:pt x="101605" y="0"/>
                </a:cubicBezTo>
                <a:close/>
              </a:path>
            </a:pathLst>
          </a:custGeom>
          <a:solidFill>
            <a:srgbClr val="4080FF">
              <a:alpha val="10196"/>
            </a:srgbClr>
          </a:solidFill>
          <a:ln/>
        </p:spPr>
        <p:txBody>
          <a:bodyPr/>
          <a:lstStyle/>
          <a:p>
            <a:endParaRPr lang="es-CO"/>
          </a:p>
        </p:txBody>
      </p:sp>
      <p:sp>
        <p:nvSpPr>
          <p:cNvPr id="9" name="Shape 7"/>
          <p:cNvSpPr/>
          <p:nvPr/>
        </p:nvSpPr>
        <p:spPr>
          <a:xfrm>
            <a:off x="6454775" y="2946400"/>
            <a:ext cx="476250" cy="381000"/>
          </a:xfrm>
          <a:custGeom>
            <a:avLst/>
            <a:gdLst/>
            <a:ahLst/>
            <a:cxnLst/>
            <a:rect l="l" t="t" r="r" b="b"/>
            <a:pathLst>
              <a:path w="476250" h="381000">
                <a:moveTo>
                  <a:pt x="309488" y="156642"/>
                </a:moveTo>
                <a:cubicBezTo>
                  <a:pt x="318567" y="154186"/>
                  <a:pt x="328092" y="158502"/>
                  <a:pt x="332184" y="166911"/>
                </a:cubicBezTo>
                <a:lnTo>
                  <a:pt x="346025" y="194890"/>
                </a:lnTo>
                <a:cubicBezTo>
                  <a:pt x="353690" y="195932"/>
                  <a:pt x="361206" y="198016"/>
                  <a:pt x="368275" y="200918"/>
                </a:cubicBezTo>
                <a:lnTo>
                  <a:pt x="394320" y="183579"/>
                </a:lnTo>
                <a:cubicBezTo>
                  <a:pt x="402134" y="178371"/>
                  <a:pt x="412477" y="179412"/>
                  <a:pt x="419100" y="186035"/>
                </a:cubicBezTo>
                <a:lnTo>
                  <a:pt x="433388" y="200323"/>
                </a:lnTo>
                <a:cubicBezTo>
                  <a:pt x="440010" y="206946"/>
                  <a:pt x="441052" y="217363"/>
                  <a:pt x="435843" y="225103"/>
                </a:cubicBezTo>
                <a:lnTo>
                  <a:pt x="418505" y="251073"/>
                </a:lnTo>
                <a:cubicBezTo>
                  <a:pt x="419919" y="254571"/>
                  <a:pt x="421184" y="258217"/>
                  <a:pt x="422225" y="262012"/>
                </a:cubicBezTo>
                <a:cubicBezTo>
                  <a:pt x="423267" y="265807"/>
                  <a:pt x="423937" y="269528"/>
                  <a:pt x="424458" y="273323"/>
                </a:cubicBezTo>
                <a:lnTo>
                  <a:pt x="452512" y="287164"/>
                </a:lnTo>
                <a:cubicBezTo>
                  <a:pt x="460921" y="291331"/>
                  <a:pt x="465237" y="300856"/>
                  <a:pt x="462781" y="309860"/>
                </a:cubicBezTo>
                <a:lnTo>
                  <a:pt x="457572" y="329357"/>
                </a:lnTo>
                <a:cubicBezTo>
                  <a:pt x="455116" y="338361"/>
                  <a:pt x="446708" y="344463"/>
                  <a:pt x="437331" y="343867"/>
                </a:cubicBezTo>
                <a:lnTo>
                  <a:pt x="406078" y="341858"/>
                </a:lnTo>
                <a:cubicBezTo>
                  <a:pt x="401389" y="347886"/>
                  <a:pt x="395957" y="353467"/>
                  <a:pt x="389781" y="358229"/>
                </a:cubicBezTo>
                <a:lnTo>
                  <a:pt x="391790" y="389409"/>
                </a:lnTo>
                <a:cubicBezTo>
                  <a:pt x="392385" y="398785"/>
                  <a:pt x="386283" y="407268"/>
                  <a:pt x="377279" y="409649"/>
                </a:cubicBezTo>
                <a:lnTo>
                  <a:pt x="357783" y="414858"/>
                </a:lnTo>
                <a:cubicBezTo>
                  <a:pt x="348704" y="417314"/>
                  <a:pt x="339254" y="412998"/>
                  <a:pt x="335087" y="404589"/>
                </a:cubicBezTo>
                <a:lnTo>
                  <a:pt x="321246" y="376610"/>
                </a:lnTo>
                <a:cubicBezTo>
                  <a:pt x="313581" y="375568"/>
                  <a:pt x="306065" y="373484"/>
                  <a:pt x="298996" y="370582"/>
                </a:cubicBezTo>
                <a:lnTo>
                  <a:pt x="272951" y="387921"/>
                </a:lnTo>
                <a:cubicBezTo>
                  <a:pt x="265137" y="393129"/>
                  <a:pt x="254794" y="392088"/>
                  <a:pt x="248171" y="385465"/>
                </a:cubicBezTo>
                <a:lnTo>
                  <a:pt x="233883" y="371177"/>
                </a:lnTo>
                <a:cubicBezTo>
                  <a:pt x="227261" y="364554"/>
                  <a:pt x="226219" y="354211"/>
                  <a:pt x="231428" y="346397"/>
                </a:cubicBezTo>
                <a:lnTo>
                  <a:pt x="248766" y="320353"/>
                </a:lnTo>
                <a:cubicBezTo>
                  <a:pt x="247352" y="316855"/>
                  <a:pt x="246087" y="313209"/>
                  <a:pt x="245046" y="309414"/>
                </a:cubicBezTo>
                <a:cubicBezTo>
                  <a:pt x="244004" y="305619"/>
                  <a:pt x="243334" y="301823"/>
                  <a:pt x="242813" y="298103"/>
                </a:cubicBezTo>
                <a:lnTo>
                  <a:pt x="214759" y="284262"/>
                </a:lnTo>
                <a:cubicBezTo>
                  <a:pt x="206350" y="280095"/>
                  <a:pt x="202109" y="270570"/>
                  <a:pt x="204490" y="261565"/>
                </a:cubicBezTo>
                <a:lnTo>
                  <a:pt x="209699" y="242069"/>
                </a:lnTo>
                <a:cubicBezTo>
                  <a:pt x="212154" y="233065"/>
                  <a:pt x="220563" y="226963"/>
                  <a:pt x="229939" y="227558"/>
                </a:cubicBezTo>
                <a:lnTo>
                  <a:pt x="261119" y="229567"/>
                </a:lnTo>
                <a:cubicBezTo>
                  <a:pt x="265807" y="223540"/>
                  <a:pt x="271239" y="217959"/>
                  <a:pt x="277416" y="213196"/>
                </a:cubicBezTo>
                <a:lnTo>
                  <a:pt x="275406" y="182091"/>
                </a:lnTo>
                <a:cubicBezTo>
                  <a:pt x="274811" y="172715"/>
                  <a:pt x="280913" y="164232"/>
                  <a:pt x="289917" y="161851"/>
                </a:cubicBezTo>
                <a:lnTo>
                  <a:pt x="309414" y="156642"/>
                </a:lnTo>
                <a:close/>
                <a:moveTo>
                  <a:pt x="333673" y="253008"/>
                </a:moveTo>
                <a:cubicBezTo>
                  <a:pt x="315602" y="253028"/>
                  <a:pt x="300947" y="267716"/>
                  <a:pt x="300968" y="285787"/>
                </a:cubicBezTo>
                <a:cubicBezTo>
                  <a:pt x="300988" y="303858"/>
                  <a:pt x="315676" y="318513"/>
                  <a:pt x="333747" y="318492"/>
                </a:cubicBezTo>
                <a:cubicBezTo>
                  <a:pt x="351818" y="318472"/>
                  <a:pt x="366473" y="303784"/>
                  <a:pt x="366452" y="285713"/>
                </a:cubicBezTo>
                <a:cubicBezTo>
                  <a:pt x="366432" y="267642"/>
                  <a:pt x="351744" y="252987"/>
                  <a:pt x="333673" y="253008"/>
                </a:cubicBezTo>
                <a:close/>
                <a:moveTo>
                  <a:pt x="167357" y="-33858"/>
                </a:moveTo>
                <a:lnTo>
                  <a:pt x="186854" y="-28649"/>
                </a:lnTo>
                <a:cubicBezTo>
                  <a:pt x="195858" y="-26194"/>
                  <a:pt x="201960" y="-17711"/>
                  <a:pt x="201364" y="-8409"/>
                </a:cubicBezTo>
                <a:lnTo>
                  <a:pt x="199355" y="22696"/>
                </a:lnTo>
                <a:cubicBezTo>
                  <a:pt x="205532" y="27459"/>
                  <a:pt x="210964" y="32965"/>
                  <a:pt x="215652" y="39067"/>
                </a:cubicBezTo>
                <a:lnTo>
                  <a:pt x="246906" y="37058"/>
                </a:lnTo>
                <a:cubicBezTo>
                  <a:pt x="256208" y="36463"/>
                  <a:pt x="264691" y="42565"/>
                  <a:pt x="267146" y="51569"/>
                </a:cubicBezTo>
                <a:lnTo>
                  <a:pt x="272355" y="71065"/>
                </a:lnTo>
                <a:cubicBezTo>
                  <a:pt x="274737" y="80070"/>
                  <a:pt x="270495" y="89595"/>
                  <a:pt x="262086" y="93762"/>
                </a:cubicBezTo>
                <a:lnTo>
                  <a:pt x="234032" y="107603"/>
                </a:lnTo>
                <a:cubicBezTo>
                  <a:pt x="233511" y="111398"/>
                  <a:pt x="232767" y="115193"/>
                  <a:pt x="231800" y="118914"/>
                </a:cubicBezTo>
                <a:cubicBezTo>
                  <a:pt x="230832" y="122634"/>
                  <a:pt x="229493" y="126355"/>
                  <a:pt x="228079" y="129853"/>
                </a:cubicBezTo>
                <a:lnTo>
                  <a:pt x="245418" y="155897"/>
                </a:lnTo>
                <a:cubicBezTo>
                  <a:pt x="250627" y="163711"/>
                  <a:pt x="249585" y="174054"/>
                  <a:pt x="242962" y="180677"/>
                </a:cubicBezTo>
                <a:lnTo>
                  <a:pt x="228674" y="194965"/>
                </a:lnTo>
                <a:cubicBezTo>
                  <a:pt x="222052" y="201588"/>
                  <a:pt x="211708" y="202629"/>
                  <a:pt x="203895" y="197421"/>
                </a:cubicBezTo>
                <a:lnTo>
                  <a:pt x="177850" y="180082"/>
                </a:lnTo>
                <a:cubicBezTo>
                  <a:pt x="170780" y="182984"/>
                  <a:pt x="163264" y="185068"/>
                  <a:pt x="155600" y="186110"/>
                </a:cubicBezTo>
                <a:lnTo>
                  <a:pt x="141759" y="214089"/>
                </a:lnTo>
                <a:cubicBezTo>
                  <a:pt x="137592" y="222498"/>
                  <a:pt x="128067" y="226740"/>
                  <a:pt x="119063" y="224358"/>
                </a:cubicBezTo>
                <a:lnTo>
                  <a:pt x="99566" y="219149"/>
                </a:lnTo>
                <a:cubicBezTo>
                  <a:pt x="90488" y="216694"/>
                  <a:pt x="84460" y="208211"/>
                  <a:pt x="85055" y="198909"/>
                </a:cubicBezTo>
                <a:lnTo>
                  <a:pt x="87064" y="167729"/>
                </a:lnTo>
                <a:cubicBezTo>
                  <a:pt x="80888" y="162967"/>
                  <a:pt x="75456" y="157460"/>
                  <a:pt x="70768" y="151358"/>
                </a:cubicBezTo>
                <a:lnTo>
                  <a:pt x="39514" y="153367"/>
                </a:lnTo>
                <a:cubicBezTo>
                  <a:pt x="30212" y="153963"/>
                  <a:pt x="21729" y="147861"/>
                  <a:pt x="19273" y="138857"/>
                </a:cubicBezTo>
                <a:lnTo>
                  <a:pt x="14064" y="119360"/>
                </a:lnTo>
                <a:cubicBezTo>
                  <a:pt x="11683" y="110356"/>
                  <a:pt x="15925" y="100831"/>
                  <a:pt x="24333" y="96664"/>
                </a:cubicBezTo>
                <a:lnTo>
                  <a:pt x="52388" y="82823"/>
                </a:lnTo>
                <a:cubicBezTo>
                  <a:pt x="52908" y="79028"/>
                  <a:pt x="53653" y="75307"/>
                  <a:pt x="54620" y="71512"/>
                </a:cubicBezTo>
                <a:cubicBezTo>
                  <a:pt x="55662" y="67717"/>
                  <a:pt x="56852" y="64071"/>
                  <a:pt x="58341" y="60573"/>
                </a:cubicBezTo>
                <a:lnTo>
                  <a:pt x="41002" y="34603"/>
                </a:lnTo>
                <a:cubicBezTo>
                  <a:pt x="35793" y="26789"/>
                  <a:pt x="36835" y="16446"/>
                  <a:pt x="43458" y="9823"/>
                </a:cubicBezTo>
                <a:lnTo>
                  <a:pt x="57745" y="-4465"/>
                </a:lnTo>
                <a:cubicBezTo>
                  <a:pt x="64368" y="-11088"/>
                  <a:pt x="74712" y="-12129"/>
                  <a:pt x="82525" y="-6921"/>
                </a:cubicBezTo>
                <a:lnTo>
                  <a:pt x="108570" y="10418"/>
                </a:lnTo>
                <a:cubicBezTo>
                  <a:pt x="115639" y="7516"/>
                  <a:pt x="123155" y="5432"/>
                  <a:pt x="130820" y="4390"/>
                </a:cubicBezTo>
                <a:lnTo>
                  <a:pt x="144661" y="-23589"/>
                </a:lnTo>
                <a:cubicBezTo>
                  <a:pt x="148828" y="-31998"/>
                  <a:pt x="158279" y="-36240"/>
                  <a:pt x="167357" y="-33858"/>
                </a:cubicBezTo>
                <a:close/>
                <a:moveTo>
                  <a:pt x="143173" y="62508"/>
                </a:moveTo>
                <a:cubicBezTo>
                  <a:pt x="125102" y="62508"/>
                  <a:pt x="110430" y="77179"/>
                  <a:pt x="110430" y="95250"/>
                </a:cubicBezTo>
                <a:cubicBezTo>
                  <a:pt x="110430" y="113321"/>
                  <a:pt x="125102" y="127992"/>
                  <a:pt x="143173" y="127992"/>
                </a:cubicBezTo>
                <a:cubicBezTo>
                  <a:pt x="161244" y="127992"/>
                  <a:pt x="175915" y="113321"/>
                  <a:pt x="175915" y="95250"/>
                </a:cubicBezTo>
                <a:cubicBezTo>
                  <a:pt x="175915" y="77179"/>
                  <a:pt x="161244" y="62508"/>
                  <a:pt x="143173" y="62508"/>
                </a:cubicBezTo>
                <a:close/>
              </a:path>
            </a:pathLst>
          </a:custGeom>
          <a:solidFill>
            <a:srgbClr val="4080FF"/>
          </a:solidFill>
          <a:ln/>
        </p:spPr>
        <p:txBody>
          <a:bodyPr/>
          <a:lstStyle/>
          <a:p>
            <a:endParaRPr lang="es-CO"/>
          </a:p>
        </p:txBody>
      </p:sp>
      <p:sp>
        <p:nvSpPr>
          <p:cNvPr id="10" name="Text 8"/>
          <p:cNvSpPr/>
          <p:nvPr/>
        </p:nvSpPr>
        <p:spPr>
          <a:xfrm>
            <a:off x="7131050" y="2895600"/>
            <a:ext cx="4724400" cy="355600"/>
          </a:xfrm>
          <a:prstGeom prst="rect">
            <a:avLst/>
          </a:prstGeom>
          <a:noFill/>
          <a:ln/>
        </p:spPr>
        <p:txBody>
          <a:bodyPr wrap="square" lIns="0" tIns="0" rIns="0" bIns="0" rtlCol="0" anchor="ctr"/>
          <a:lstStyle/>
          <a:p>
            <a:pPr>
              <a:lnSpc>
                <a:spcPct val="130000"/>
              </a:lnSpc>
            </a:pPr>
            <a:r>
              <a:rPr lang="en-US" sz="1800" b="1" dirty="0">
                <a:solidFill>
                  <a:srgbClr val="4080FF"/>
                </a:solidFill>
                <a:latin typeface="MiSans" pitchFamily="34" charset="0"/>
                <a:ea typeface="MiSans" pitchFamily="34" charset="-122"/>
                <a:cs typeface="MiSans" pitchFamily="34" charset="-120"/>
              </a:rPr>
              <a:t>Aplicaciones Diversas</a:t>
            </a:r>
            <a:endParaRPr lang="en-US" sz="1600" dirty="0"/>
          </a:p>
        </p:txBody>
      </p:sp>
      <p:sp>
        <p:nvSpPr>
          <p:cNvPr id="11" name="Text 9"/>
          <p:cNvSpPr/>
          <p:nvPr/>
        </p:nvSpPr>
        <p:spPr>
          <a:xfrm>
            <a:off x="7131050" y="3251200"/>
            <a:ext cx="4699000" cy="508000"/>
          </a:xfrm>
          <a:prstGeom prst="rect">
            <a:avLst/>
          </a:prstGeom>
          <a:noFill/>
          <a:ln/>
        </p:spPr>
        <p:txBody>
          <a:bodyPr wrap="square" lIns="0" tIns="0" rIns="0" bIns="0" rtlCol="0" anchor="ctr"/>
          <a:lstStyle/>
          <a:p>
            <a:pPr>
              <a:lnSpc>
                <a:spcPct val="120000"/>
              </a:lnSpc>
            </a:pPr>
            <a:r>
              <a:rPr lang="en-US" sz="1400" dirty="0">
                <a:solidFill>
                  <a:srgbClr val="333333"/>
                </a:solidFill>
                <a:latin typeface="MiSans" pitchFamily="34" charset="0"/>
                <a:ea typeface="MiSans" pitchFamily="34" charset="-122"/>
                <a:cs typeface="MiSans" pitchFamily="34" charset="-120"/>
              </a:rPr>
              <a:t>Se utiliza en desarrollo web, ciencia de datos, inteligencia artificial, automatización y muchos otros campos.</a:t>
            </a:r>
            <a:endParaRPr lang="en-US" sz="1600" dirty="0"/>
          </a:p>
        </p:txBody>
      </p:sp>
      <p:sp>
        <p:nvSpPr>
          <p:cNvPr id="12" name="Shape 10"/>
          <p:cNvSpPr/>
          <p:nvPr/>
        </p:nvSpPr>
        <p:spPr>
          <a:xfrm>
            <a:off x="254000" y="4521200"/>
            <a:ext cx="5689600" cy="1270000"/>
          </a:xfrm>
          <a:custGeom>
            <a:avLst/>
            <a:gdLst/>
            <a:ahLst/>
            <a:cxnLst/>
            <a:rect l="l" t="t" r="r" b="b"/>
            <a:pathLst>
              <a:path w="5689600" h="1270000">
                <a:moveTo>
                  <a:pt x="101600" y="0"/>
                </a:moveTo>
                <a:lnTo>
                  <a:pt x="5588000" y="0"/>
                </a:lnTo>
                <a:cubicBezTo>
                  <a:pt x="5644075" y="0"/>
                  <a:pt x="5689600" y="45525"/>
                  <a:pt x="5689600" y="101600"/>
                </a:cubicBezTo>
                <a:lnTo>
                  <a:pt x="5689600" y="1168400"/>
                </a:lnTo>
                <a:cubicBezTo>
                  <a:pt x="5689600" y="1224475"/>
                  <a:pt x="5644075" y="1270000"/>
                  <a:pt x="5588000" y="1270000"/>
                </a:cubicBezTo>
                <a:lnTo>
                  <a:pt x="101600" y="1270000"/>
                </a:lnTo>
                <a:cubicBezTo>
                  <a:pt x="45525" y="1270000"/>
                  <a:pt x="0" y="1224475"/>
                  <a:pt x="0" y="1168400"/>
                </a:cubicBezTo>
                <a:lnTo>
                  <a:pt x="0" y="101600"/>
                </a:lnTo>
                <a:cubicBezTo>
                  <a:pt x="0" y="45525"/>
                  <a:pt x="45525" y="0"/>
                  <a:pt x="101600" y="0"/>
                </a:cubicBezTo>
                <a:close/>
              </a:path>
            </a:pathLst>
          </a:custGeom>
          <a:solidFill>
            <a:srgbClr val="FFC200">
              <a:alpha val="10196"/>
            </a:srgbClr>
          </a:solidFill>
          <a:ln/>
        </p:spPr>
        <p:txBody>
          <a:bodyPr/>
          <a:lstStyle/>
          <a:p>
            <a:endParaRPr lang="es-CO"/>
          </a:p>
        </p:txBody>
      </p:sp>
      <p:sp>
        <p:nvSpPr>
          <p:cNvPr id="13" name="Shape 11"/>
          <p:cNvSpPr/>
          <p:nvPr/>
        </p:nvSpPr>
        <p:spPr>
          <a:xfrm>
            <a:off x="460375" y="4775200"/>
            <a:ext cx="476250" cy="381000"/>
          </a:xfrm>
          <a:custGeom>
            <a:avLst/>
            <a:gdLst/>
            <a:ahLst/>
            <a:cxnLst/>
            <a:rect l="l" t="t" r="r" b="b"/>
            <a:pathLst>
              <a:path w="476250" h="381000">
                <a:moveTo>
                  <a:pt x="238125" y="11906"/>
                </a:moveTo>
                <a:cubicBezTo>
                  <a:pt x="280838" y="11906"/>
                  <a:pt x="315516" y="46584"/>
                  <a:pt x="315516" y="89297"/>
                </a:cubicBezTo>
                <a:cubicBezTo>
                  <a:pt x="315516" y="132010"/>
                  <a:pt x="280838" y="166688"/>
                  <a:pt x="238125" y="166688"/>
                </a:cubicBezTo>
                <a:cubicBezTo>
                  <a:pt x="195412" y="166688"/>
                  <a:pt x="160734" y="132010"/>
                  <a:pt x="160734" y="89297"/>
                </a:cubicBezTo>
                <a:cubicBezTo>
                  <a:pt x="160734" y="46584"/>
                  <a:pt x="195412" y="11906"/>
                  <a:pt x="238125" y="11906"/>
                </a:cubicBezTo>
                <a:close/>
                <a:moveTo>
                  <a:pt x="71438" y="65484"/>
                </a:moveTo>
                <a:cubicBezTo>
                  <a:pt x="101008" y="65484"/>
                  <a:pt x="125016" y="89492"/>
                  <a:pt x="125016" y="119063"/>
                </a:cubicBezTo>
                <a:cubicBezTo>
                  <a:pt x="125016" y="148633"/>
                  <a:pt x="101008" y="172641"/>
                  <a:pt x="71438" y="172641"/>
                </a:cubicBezTo>
                <a:cubicBezTo>
                  <a:pt x="41867" y="172641"/>
                  <a:pt x="17859" y="148633"/>
                  <a:pt x="17859" y="119063"/>
                </a:cubicBezTo>
                <a:cubicBezTo>
                  <a:pt x="17859" y="89492"/>
                  <a:pt x="41867" y="65484"/>
                  <a:pt x="71437" y="65484"/>
                </a:cubicBezTo>
                <a:close/>
                <a:moveTo>
                  <a:pt x="0" y="309563"/>
                </a:moveTo>
                <a:cubicBezTo>
                  <a:pt x="0" y="256952"/>
                  <a:pt x="42639" y="214313"/>
                  <a:pt x="95250" y="214313"/>
                </a:cubicBezTo>
                <a:cubicBezTo>
                  <a:pt x="104775" y="214313"/>
                  <a:pt x="114002" y="215726"/>
                  <a:pt x="122709" y="218331"/>
                </a:cubicBezTo>
                <a:cubicBezTo>
                  <a:pt x="98227" y="245715"/>
                  <a:pt x="83344" y="281880"/>
                  <a:pt x="83344" y="321469"/>
                </a:cubicBezTo>
                <a:lnTo>
                  <a:pt x="83344" y="333375"/>
                </a:lnTo>
                <a:cubicBezTo>
                  <a:pt x="83344" y="341858"/>
                  <a:pt x="85130" y="349895"/>
                  <a:pt x="88329" y="357188"/>
                </a:cubicBezTo>
                <a:lnTo>
                  <a:pt x="23812" y="357188"/>
                </a:lnTo>
                <a:cubicBezTo>
                  <a:pt x="10641" y="357188"/>
                  <a:pt x="0" y="346546"/>
                  <a:pt x="0" y="333375"/>
                </a:cubicBezTo>
                <a:lnTo>
                  <a:pt x="0" y="309563"/>
                </a:lnTo>
                <a:close/>
                <a:moveTo>
                  <a:pt x="387921" y="357188"/>
                </a:moveTo>
                <a:cubicBezTo>
                  <a:pt x="391120" y="349895"/>
                  <a:pt x="392906" y="341858"/>
                  <a:pt x="392906" y="333375"/>
                </a:cubicBezTo>
                <a:lnTo>
                  <a:pt x="392906" y="321469"/>
                </a:lnTo>
                <a:cubicBezTo>
                  <a:pt x="392906" y="281880"/>
                  <a:pt x="378023" y="245715"/>
                  <a:pt x="353541" y="218331"/>
                </a:cubicBezTo>
                <a:cubicBezTo>
                  <a:pt x="362248" y="215726"/>
                  <a:pt x="371475" y="214313"/>
                  <a:pt x="381000" y="214313"/>
                </a:cubicBezTo>
                <a:cubicBezTo>
                  <a:pt x="433611" y="214313"/>
                  <a:pt x="476250" y="256952"/>
                  <a:pt x="476250" y="309563"/>
                </a:cubicBezTo>
                <a:lnTo>
                  <a:pt x="476250" y="333375"/>
                </a:lnTo>
                <a:cubicBezTo>
                  <a:pt x="476250" y="346546"/>
                  <a:pt x="465609" y="357188"/>
                  <a:pt x="452438" y="357188"/>
                </a:cubicBezTo>
                <a:lnTo>
                  <a:pt x="387921" y="357188"/>
                </a:lnTo>
                <a:close/>
                <a:moveTo>
                  <a:pt x="351234" y="119063"/>
                </a:moveTo>
                <a:cubicBezTo>
                  <a:pt x="351234" y="89492"/>
                  <a:pt x="375242" y="65484"/>
                  <a:pt x="404813" y="65484"/>
                </a:cubicBezTo>
                <a:cubicBezTo>
                  <a:pt x="434383" y="65484"/>
                  <a:pt x="458391" y="89492"/>
                  <a:pt x="458391" y="119062"/>
                </a:cubicBezTo>
                <a:cubicBezTo>
                  <a:pt x="458391" y="148633"/>
                  <a:pt x="434383" y="172641"/>
                  <a:pt x="404813" y="172641"/>
                </a:cubicBezTo>
                <a:cubicBezTo>
                  <a:pt x="375242" y="172641"/>
                  <a:pt x="351234" y="148633"/>
                  <a:pt x="351234" y="119063"/>
                </a:cubicBezTo>
                <a:close/>
                <a:moveTo>
                  <a:pt x="119063" y="321469"/>
                </a:moveTo>
                <a:cubicBezTo>
                  <a:pt x="119063" y="255687"/>
                  <a:pt x="172343" y="202406"/>
                  <a:pt x="238125" y="202406"/>
                </a:cubicBezTo>
                <a:cubicBezTo>
                  <a:pt x="303907" y="202406"/>
                  <a:pt x="357188" y="255687"/>
                  <a:pt x="357188" y="321469"/>
                </a:cubicBezTo>
                <a:lnTo>
                  <a:pt x="357188" y="333375"/>
                </a:lnTo>
                <a:cubicBezTo>
                  <a:pt x="357188" y="346546"/>
                  <a:pt x="346546" y="357188"/>
                  <a:pt x="333375" y="357188"/>
                </a:cubicBezTo>
                <a:lnTo>
                  <a:pt x="142875" y="357188"/>
                </a:lnTo>
                <a:cubicBezTo>
                  <a:pt x="129704" y="357188"/>
                  <a:pt x="119063" y="346546"/>
                  <a:pt x="119063" y="333375"/>
                </a:cubicBezTo>
                <a:lnTo>
                  <a:pt x="119063" y="321469"/>
                </a:lnTo>
                <a:close/>
              </a:path>
            </a:pathLst>
          </a:custGeom>
          <a:solidFill>
            <a:srgbClr val="FFC200"/>
          </a:solidFill>
          <a:ln/>
        </p:spPr>
        <p:txBody>
          <a:bodyPr/>
          <a:lstStyle/>
          <a:p>
            <a:endParaRPr lang="es-CO"/>
          </a:p>
        </p:txBody>
      </p:sp>
      <p:sp>
        <p:nvSpPr>
          <p:cNvPr id="14" name="Text 12"/>
          <p:cNvSpPr/>
          <p:nvPr/>
        </p:nvSpPr>
        <p:spPr>
          <a:xfrm>
            <a:off x="1136650" y="4724400"/>
            <a:ext cx="4724400" cy="355600"/>
          </a:xfrm>
          <a:prstGeom prst="rect">
            <a:avLst/>
          </a:prstGeom>
          <a:noFill/>
          <a:ln/>
        </p:spPr>
        <p:txBody>
          <a:bodyPr wrap="square" lIns="0" tIns="0" rIns="0" bIns="0" rtlCol="0" anchor="ctr"/>
          <a:lstStyle/>
          <a:p>
            <a:pPr>
              <a:lnSpc>
                <a:spcPct val="130000"/>
              </a:lnSpc>
            </a:pPr>
            <a:r>
              <a:rPr lang="en-US" sz="1800" b="1" dirty="0">
                <a:solidFill>
                  <a:srgbClr val="FFC200"/>
                </a:solidFill>
                <a:latin typeface="MiSans" pitchFamily="34" charset="0"/>
                <a:ea typeface="MiSans" pitchFamily="34" charset="-122"/>
                <a:cs typeface="MiSans" pitchFamily="34" charset="-120"/>
              </a:rPr>
              <a:t>Gran Comunidad</a:t>
            </a:r>
            <a:endParaRPr lang="en-US" sz="1600" dirty="0"/>
          </a:p>
        </p:txBody>
      </p:sp>
      <p:sp>
        <p:nvSpPr>
          <p:cNvPr id="15" name="Text 13"/>
          <p:cNvSpPr/>
          <p:nvPr/>
        </p:nvSpPr>
        <p:spPr>
          <a:xfrm>
            <a:off x="1136650" y="5080000"/>
            <a:ext cx="4699000" cy="508000"/>
          </a:xfrm>
          <a:prstGeom prst="rect">
            <a:avLst/>
          </a:prstGeom>
          <a:noFill/>
          <a:ln/>
        </p:spPr>
        <p:txBody>
          <a:bodyPr wrap="square" lIns="0" tIns="0" rIns="0" bIns="0" rtlCol="0" anchor="ctr"/>
          <a:lstStyle/>
          <a:p>
            <a:pPr>
              <a:lnSpc>
                <a:spcPct val="120000"/>
              </a:lnSpc>
            </a:pPr>
            <a:r>
              <a:rPr lang="en-US" sz="1400" dirty="0">
                <a:solidFill>
                  <a:srgbClr val="333333"/>
                </a:solidFill>
                <a:latin typeface="MiSans" pitchFamily="34" charset="0"/>
                <a:ea typeface="MiSans" pitchFamily="34" charset="-122"/>
                <a:cs typeface="MiSans" pitchFamily="34" charset="-120"/>
              </a:rPr>
              <a:t>Una vasta comunidad de desarrolladores que contribuyen con librerías, frameworks y ofrecen apoyo constante.</a:t>
            </a:r>
            <a:endParaRPr lang="en-US" sz="1600" dirty="0"/>
          </a:p>
        </p:txBody>
      </p:sp>
      <p:sp>
        <p:nvSpPr>
          <p:cNvPr id="16" name="Shape 14"/>
          <p:cNvSpPr/>
          <p:nvPr/>
        </p:nvSpPr>
        <p:spPr>
          <a:xfrm>
            <a:off x="6248400" y="4521200"/>
            <a:ext cx="5689600" cy="1270000"/>
          </a:xfrm>
          <a:custGeom>
            <a:avLst/>
            <a:gdLst/>
            <a:ahLst/>
            <a:cxnLst/>
            <a:rect l="l" t="t" r="r" b="b"/>
            <a:pathLst>
              <a:path w="5689600" h="1270000">
                <a:moveTo>
                  <a:pt x="101600" y="0"/>
                </a:moveTo>
                <a:lnTo>
                  <a:pt x="5588000" y="0"/>
                </a:lnTo>
                <a:cubicBezTo>
                  <a:pt x="5644075" y="0"/>
                  <a:pt x="5689600" y="45525"/>
                  <a:pt x="5689600" y="101600"/>
                </a:cubicBezTo>
                <a:lnTo>
                  <a:pt x="5689600" y="1168400"/>
                </a:lnTo>
                <a:cubicBezTo>
                  <a:pt x="5689600" y="1224475"/>
                  <a:pt x="5644075" y="1270000"/>
                  <a:pt x="5588000" y="1270000"/>
                </a:cubicBezTo>
                <a:lnTo>
                  <a:pt x="101600" y="1270000"/>
                </a:lnTo>
                <a:cubicBezTo>
                  <a:pt x="45525" y="1270000"/>
                  <a:pt x="0" y="1224475"/>
                  <a:pt x="0" y="1168400"/>
                </a:cubicBezTo>
                <a:lnTo>
                  <a:pt x="0" y="101600"/>
                </a:lnTo>
                <a:cubicBezTo>
                  <a:pt x="0" y="45525"/>
                  <a:pt x="45525" y="0"/>
                  <a:pt x="101600" y="0"/>
                </a:cubicBezTo>
                <a:close/>
              </a:path>
            </a:pathLst>
          </a:custGeom>
          <a:solidFill>
            <a:srgbClr val="FF5E5E">
              <a:alpha val="10196"/>
            </a:srgbClr>
          </a:solidFill>
          <a:ln/>
        </p:spPr>
        <p:txBody>
          <a:bodyPr/>
          <a:lstStyle/>
          <a:p>
            <a:endParaRPr lang="es-CO"/>
          </a:p>
        </p:txBody>
      </p:sp>
      <p:sp>
        <p:nvSpPr>
          <p:cNvPr id="17" name="Shape 15"/>
          <p:cNvSpPr/>
          <p:nvPr/>
        </p:nvSpPr>
        <p:spPr>
          <a:xfrm>
            <a:off x="6502400" y="4775200"/>
            <a:ext cx="381000" cy="381000"/>
          </a:xfrm>
          <a:custGeom>
            <a:avLst/>
            <a:gdLst/>
            <a:ahLst/>
            <a:cxnLst/>
            <a:rect l="l" t="t" r="r" b="b"/>
            <a:pathLst>
              <a:path w="381000" h="381000">
                <a:moveTo>
                  <a:pt x="95250" y="238125"/>
                </a:moveTo>
                <a:lnTo>
                  <a:pt x="18231" y="238125"/>
                </a:lnTo>
                <a:cubicBezTo>
                  <a:pt x="-298" y="238125"/>
                  <a:pt x="-11683" y="217959"/>
                  <a:pt x="-2158" y="202034"/>
                </a:cubicBezTo>
                <a:lnTo>
                  <a:pt x="37207" y="136401"/>
                </a:lnTo>
                <a:cubicBezTo>
                  <a:pt x="43681" y="125611"/>
                  <a:pt x="55290" y="119063"/>
                  <a:pt x="67866" y="119063"/>
                </a:cubicBezTo>
                <a:lnTo>
                  <a:pt x="138559" y="119063"/>
                </a:lnTo>
                <a:cubicBezTo>
                  <a:pt x="195188" y="23143"/>
                  <a:pt x="279648" y="18306"/>
                  <a:pt x="336128" y="26566"/>
                </a:cubicBezTo>
                <a:cubicBezTo>
                  <a:pt x="345653" y="27980"/>
                  <a:pt x="353095" y="35421"/>
                  <a:pt x="354434" y="44872"/>
                </a:cubicBezTo>
                <a:cubicBezTo>
                  <a:pt x="362694" y="101352"/>
                  <a:pt x="357857" y="185812"/>
                  <a:pt x="261938" y="242441"/>
                </a:cubicBezTo>
                <a:lnTo>
                  <a:pt x="261938" y="313134"/>
                </a:lnTo>
                <a:cubicBezTo>
                  <a:pt x="261938" y="325710"/>
                  <a:pt x="255389" y="337319"/>
                  <a:pt x="244599" y="343793"/>
                </a:cubicBezTo>
                <a:lnTo>
                  <a:pt x="178966" y="383158"/>
                </a:lnTo>
                <a:cubicBezTo>
                  <a:pt x="163116" y="392683"/>
                  <a:pt x="142875" y="381223"/>
                  <a:pt x="142875" y="362769"/>
                </a:cubicBezTo>
                <a:lnTo>
                  <a:pt x="142875" y="285750"/>
                </a:lnTo>
                <a:cubicBezTo>
                  <a:pt x="142875" y="259482"/>
                  <a:pt x="121518" y="238125"/>
                  <a:pt x="95250" y="238125"/>
                </a:cubicBezTo>
                <a:lnTo>
                  <a:pt x="95176" y="238125"/>
                </a:lnTo>
                <a:close/>
                <a:moveTo>
                  <a:pt x="297656" y="119063"/>
                </a:moveTo>
                <a:cubicBezTo>
                  <a:pt x="297656" y="99349"/>
                  <a:pt x="281651" y="83344"/>
                  <a:pt x="261938" y="83344"/>
                </a:cubicBezTo>
                <a:cubicBezTo>
                  <a:pt x="242224" y="83344"/>
                  <a:pt x="226219" y="99349"/>
                  <a:pt x="226219" y="119063"/>
                </a:cubicBezTo>
                <a:cubicBezTo>
                  <a:pt x="226219" y="138776"/>
                  <a:pt x="242224" y="154781"/>
                  <a:pt x="261938" y="154781"/>
                </a:cubicBezTo>
                <a:cubicBezTo>
                  <a:pt x="281651" y="154781"/>
                  <a:pt x="297656" y="138776"/>
                  <a:pt x="297656" y="119063"/>
                </a:cubicBezTo>
                <a:close/>
              </a:path>
            </a:pathLst>
          </a:custGeom>
          <a:solidFill>
            <a:srgbClr val="FF5E5E"/>
          </a:solidFill>
          <a:ln/>
        </p:spPr>
        <p:txBody>
          <a:bodyPr/>
          <a:lstStyle/>
          <a:p>
            <a:endParaRPr lang="es-CO"/>
          </a:p>
        </p:txBody>
      </p:sp>
      <p:sp>
        <p:nvSpPr>
          <p:cNvPr id="18" name="Text 16"/>
          <p:cNvSpPr/>
          <p:nvPr/>
        </p:nvSpPr>
        <p:spPr>
          <a:xfrm>
            <a:off x="7131050" y="4724400"/>
            <a:ext cx="4724400" cy="355600"/>
          </a:xfrm>
          <a:prstGeom prst="rect">
            <a:avLst/>
          </a:prstGeom>
          <a:noFill/>
          <a:ln/>
        </p:spPr>
        <p:txBody>
          <a:bodyPr wrap="square" lIns="0" tIns="0" rIns="0" bIns="0" rtlCol="0" anchor="ctr"/>
          <a:lstStyle/>
          <a:p>
            <a:pPr>
              <a:lnSpc>
                <a:spcPct val="130000"/>
              </a:lnSpc>
            </a:pPr>
            <a:r>
              <a:rPr lang="en-US" sz="1800" b="1" dirty="0">
                <a:solidFill>
                  <a:srgbClr val="FF5E5E"/>
                </a:solidFill>
                <a:latin typeface="MiSans" pitchFamily="34" charset="0"/>
                <a:ea typeface="MiSans" pitchFamily="34" charset="-122"/>
                <a:cs typeface="MiSans" pitchFamily="34" charset="-120"/>
              </a:rPr>
              <a:t>Abundantes Librerías</a:t>
            </a:r>
            <a:endParaRPr lang="en-US" sz="1600" dirty="0"/>
          </a:p>
        </p:txBody>
      </p:sp>
      <p:sp>
        <p:nvSpPr>
          <p:cNvPr id="19" name="Text 17"/>
          <p:cNvSpPr/>
          <p:nvPr/>
        </p:nvSpPr>
        <p:spPr>
          <a:xfrm>
            <a:off x="7131050" y="5080000"/>
            <a:ext cx="4699000" cy="508000"/>
          </a:xfrm>
          <a:prstGeom prst="rect">
            <a:avLst/>
          </a:prstGeom>
          <a:noFill/>
          <a:ln/>
        </p:spPr>
        <p:txBody>
          <a:bodyPr wrap="square" lIns="0" tIns="0" rIns="0" bIns="0" rtlCol="0" anchor="ctr"/>
          <a:lstStyle/>
          <a:p>
            <a:pPr>
              <a:lnSpc>
                <a:spcPct val="120000"/>
              </a:lnSpc>
            </a:pPr>
            <a:r>
              <a:rPr lang="en-US" sz="1400" dirty="0">
                <a:solidFill>
                  <a:srgbClr val="333333"/>
                </a:solidFill>
                <a:latin typeface="MiSans" pitchFamily="34" charset="0"/>
                <a:ea typeface="MiSans" pitchFamily="34" charset="-122"/>
                <a:cs typeface="MiSans" pitchFamily="34" charset="-120"/>
              </a:rPr>
              <a:t>Acelera el desarrollo al contar con módulos preconstruidos para casi cualquier tarea imaginable.</a:t>
            </a:r>
            <a:endParaRPr lang="en-US" sz="1600" dirty="0"/>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A8DD3B-658F-BC1E-E84E-98EE4CB23690}"/>
            </a:ext>
          </a:extLst>
        </p:cNvPr>
        <p:cNvGrpSpPr/>
        <p:nvPr/>
      </p:nvGrpSpPr>
      <p:grpSpPr>
        <a:xfrm>
          <a:off x="0" y="0"/>
          <a:ext cx="0" cy="0"/>
          <a:chOff x="0" y="0"/>
          <a:chExt cx="0" cy="0"/>
        </a:xfrm>
      </p:grpSpPr>
      <p:pic>
        <p:nvPicPr>
          <p:cNvPr id="2" name="Image 0" descr="https://kimi-img.moonshot.cn/pub/slides/slides_tmpl/image/25-08-27-19:57:41-d2nf5d98bjvh7rlivsmg.png">
            <a:extLst>
              <a:ext uri="{FF2B5EF4-FFF2-40B4-BE49-F238E27FC236}">
                <a16:creationId xmlns:a16="http://schemas.microsoft.com/office/drawing/2014/main" id="{EAB7D928-A8CE-FD98-C065-FB76E4F8FB74}"/>
              </a:ext>
            </a:extLst>
          </p:cNvPr>
          <p:cNvPicPr>
            <a:picLocks noChangeAspect="1"/>
          </p:cNvPicPr>
          <p:nvPr/>
        </p:nvPicPr>
        <p:blipFill>
          <a:blip r:embed="rId3"/>
          <a:stretch>
            <a:fillRect/>
          </a:stretch>
        </p:blipFill>
        <p:spPr>
          <a:xfrm>
            <a:off x="4558665" y="1141095"/>
            <a:ext cx="3619500" cy="3912870"/>
          </a:xfrm>
          <a:prstGeom prst="rect">
            <a:avLst/>
          </a:prstGeom>
        </p:spPr>
      </p:pic>
      <p:sp>
        <p:nvSpPr>
          <p:cNvPr id="3" name="Shape 0">
            <a:extLst>
              <a:ext uri="{FF2B5EF4-FFF2-40B4-BE49-F238E27FC236}">
                <a16:creationId xmlns:a16="http://schemas.microsoft.com/office/drawing/2014/main" id="{9F3057CB-4D62-DA27-8418-B3DC797F1AF2}"/>
              </a:ext>
            </a:extLst>
          </p:cNvPr>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a:extLst>
              <a:ext uri="{FF2B5EF4-FFF2-40B4-BE49-F238E27FC236}">
                <a16:creationId xmlns:a16="http://schemas.microsoft.com/office/drawing/2014/main" id="{04C843AA-B61B-8AAC-9014-13BB4950828C}"/>
              </a:ext>
            </a:extLst>
          </p:cNvPr>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a:extLst>
              <a:ext uri="{FF2B5EF4-FFF2-40B4-BE49-F238E27FC236}">
                <a16:creationId xmlns:a16="http://schemas.microsoft.com/office/drawing/2014/main" id="{FA1B0A5D-0DBF-979C-7D6B-57B1FC89AE4D}"/>
              </a:ext>
            </a:extLst>
          </p:cNvPr>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a:extLst>
              <a:ext uri="{FF2B5EF4-FFF2-40B4-BE49-F238E27FC236}">
                <a16:creationId xmlns:a16="http://schemas.microsoft.com/office/drawing/2014/main" id="{CD2733A1-B306-FFE8-ABE8-FAFD22DF5242}"/>
              </a:ext>
            </a:extLst>
          </p:cNvPr>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a:extLst>
              <a:ext uri="{FF2B5EF4-FFF2-40B4-BE49-F238E27FC236}">
                <a16:creationId xmlns:a16="http://schemas.microsoft.com/office/drawing/2014/main" id="{E81D169F-22FB-6146-F2D6-010F6FA80CF0}"/>
              </a:ext>
            </a:extLst>
          </p:cNvPr>
          <p:cNvSpPr/>
          <p:nvPr/>
        </p:nvSpPr>
        <p:spPr>
          <a:xfrm>
            <a:off x="1920240" y="5044549"/>
            <a:ext cx="8643620" cy="830997"/>
          </a:xfrm>
          <a:prstGeom prst="rect">
            <a:avLst/>
          </a:prstGeom>
          <a:noFill/>
          <a:ln/>
        </p:spPr>
        <p:txBody>
          <a:bodyPr wrap="square" lIns="91440" tIns="45720" rIns="91440" bIns="45720" rtlCol="0" anchor="ctr">
            <a:spAutoFit/>
          </a:bodyPr>
          <a:lstStyle/>
          <a:p>
            <a:pPr algn="ctr">
              <a:lnSpc>
                <a:spcPct val="100000"/>
              </a:lnSpc>
            </a:pPr>
            <a:r>
              <a:rPr lang="en-US" sz="4800" b="1" dirty="0">
                <a:solidFill>
                  <a:srgbClr val="000000"/>
                </a:solidFill>
                <a:latin typeface="MiSans" pitchFamily="34" charset="0"/>
                <a:ea typeface="MiSans" pitchFamily="34" charset="-122"/>
                <a:cs typeface="MiSans" pitchFamily="34" charset="-120"/>
              </a:rPr>
              <a:t>TUPLAS EN PYTHON</a:t>
            </a:r>
            <a:endParaRPr lang="en-US" sz="4800" dirty="0"/>
          </a:p>
        </p:txBody>
      </p:sp>
      <p:sp>
        <p:nvSpPr>
          <p:cNvPr id="8" name="Text 5">
            <a:extLst>
              <a:ext uri="{FF2B5EF4-FFF2-40B4-BE49-F238E27FC236}">
                <a16:creationId xmlns:a16="http://schemas.microsoft.com/office/drawing/2014/main" id="{D3B31C2E-32D8-ECC8-E9DC-1FEEFC6AC347}"/>
              </a:ext>
            </a:extLst>
          </p:cNvPr>
          <p:cNvSpPr/>
          <p:nvPr/>
        </p:nvSpPr>
        <p:spPr>
          <a:xfrm>
            <a:off x="3447415" y="263248"/>
            <a:ext cx="5640070" cy="1107996"/>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02</a:t>
            </a:r>
            <a:endParaRPr lang="en-US" sz="1600" dirty="0"/>
          </a:p>
        </p:txBody>
      </p:sp>
      <p:sp>
        <p:nvSpPr>
          <p:cNvPr id="9" name="Shape 6">
            <a:extLst>
              <a:ext uri="{FF2B5EF4-FFF2-40B4-BE49-F238E27FC236}">
                <a16:creationId xmlns:a16="http://schemas.microsoft.com/office/drawing/2014/main" id="{12A9ED6B-7840-AA57-7554-F361EC85AC07}"/>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a:extLst>
              <a:ext uri="{FF2B5EF4-FFF2-40B4-BE49-F238E27FC236}">
                <a16:creationId xmlns:a16="http://schemas.microsoft.com/office/drawing/2014/main" id="{44BDDC69-8F0E-FEA4-971E-6AEB718CA94F}"/>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a:extLst>
              <a:ext uri="{FF2B5EF4-FFF2-40B4-BE49-F238E27FC236}">
                <a16:creationId xmlns:a16="http://schemas.microsoft.com/office/drawing/2014/main" id="{8882D38A-F84B-45AC-8F52-49995A86D587}"/>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a:extLst>
              <a:ext uri="{FF2B5EF4-FFF2-40B4-BE49-F238E27FC236}">
                <a16:creationId xmlns:a16="http://schemas.microsoft.com/office/drawing/2014/main" id="{D44CE3C3-189A-54A9-829B-8C3697D6BF94}"/>
              </a:ext>
            </a:extLst>
          </p:cNvPr>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a:extLst>
              <a:ext uri="{FF2B5EF4-FFF2-40B4-BE49-F238E27FC236}">
                <a16:creationId xmlns:a16="http://schemas.microsoft.com/office/drawing/2014/main" id="{C4EC1357-4FD0-0336-7909-B82D23562D5F}"/>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a:extLst>
              <a:ext uri="{FF2B5EF4-FFF2-40B4-BE49-F238E27FC236}">
                <a16:creationId xmlns:a16="http://schemas.microsoft.com/office/drawing/2014/main" id="{74132171-E540-AAE8-42C0-B00C2A52E944}"/>
              </a:ext>
            </a:extLst>
          </p:cNvPr>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a:extLst>
              <a:ext uri="{FF2B5EF4-FFF2-40B4-BE49-F238E27FC236}">
                <a16:creationId xmlns:a16="http://schemas.microsoft.com/office/drawing/2014/main" id="{94518769-47D1-9EFD-FE1F-A1FBFEBD9C50}"/>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a:extLst>
              <a:ext uri="{FF2B5EF4-FFF2-40B4-BE49-F238E27FC236}">
                <a16:creationId xmlns:a16="http://schemas.microsoft.com/office/drawing/2014/main" id="{883F0A0B-ED9D-46E3-DED9-F89B4A53DA38}"/>
              </a:ext>
            </a:extLst>
          </p:cNvPr>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a:extLst>
              <a:ext uri="{FF2B5EF4-FFF2-40B4-BE49-F238E27FC236}">
                <a16:creationId xmlns:a16="http://schemas.microsoft.com/office/drawing/2014/main" id="{DBBA649A-7CD4-45C8-B759-7898D7D3A2D8}"/>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a:extLst>
              <a:ext uri="{FF2B5EF4-FFF2-40B4-BE49-F238E27FC236}">
                <a16:creationId xmlns:a16="http://schemas.microsoft.com/office/drawing/2014/main" id="{92A69A41-BB5D-609D-6850-02F51B665EB5}"/>
              </a:ext>
            </a:extLst>
          </p:cNvPr>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a:extLst>
              <a:ext uri="{FF2B5EF4-FFF2-40B4-BE49-F238E27FC236}">
                <a16:creationId xmlns:a16="http://schemas.microsoft.com/office/drawing/2014/main" id="{7F154548-5370-F519-91BD-CF9A2E3FFC64}"/>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extLst>
      <p:ext uri="{BB962C8B-B14F-4D97-AF65-F5344CB8AC3E}">
        <p14:creationId xmlns:p14="http://schemas.microsoft.com/office/powerpoint/2010/main" val="47865123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D57C4-1A16-514B-F4A9-CBA70FBC7AD9}"/>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962E4BCC-C5E3-2BF7-D915-461E1A87742C}"/>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9B2DC15E-1DB2-4F62-07AA-0C271D83DFFC}"/>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DBA120F7-1EF4-38D3-69AF-F97D9EBDB5E7}"/>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08532757-33D9-2C07-9ADD-76B70034CD81}"/>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3" name="CuadroTexto 2">
            <a:extLst>
              <a:ext uri="{FF2B5EF4-FFF2-40B4-BE49-F238E27FC236}">
                <a16:creationId xmlns:a16="http://schemas.microsoft.com/office/drawing/2014/main" id="{7B5336FE-4658-FA2A-2827-7D650793482F}"/>
              </a:ext>
            </a:extLst>
          </p:cNvPr>
          <p:cNvSpPr txBox="1"/>
          <p:nvPr/>
        </p:nvSpPr>
        <p:spPr>
          <a:xfrm>
            <a:off x="1108710" y="202565"/>
            <a:ext cx="9648933" cy="1569660"/>
          </a:xfrm>
          <a:prstGeom prst="rect">
            <a:avLst/>
          </a:prstGeom>
          <a:noFill/>
        </p:spPr>
        <p:txBody>
          <a:bodyPr wrap="square">
            <a:spAutoFit/>
          </a:bodyPr>
          <a:lstStyle/>
          <a:p>
            <a:pPr algn="just"/>
            <a:r>
              <a:rPr lang="es-MX" sz="2400" dirty="0"/>
              <a:t>Las </a:t>
            </a:r>
            <a:r>
              <a:rPr lang="es-MX" sz="2400" i="0" dirty="0">
                <a:effectLst/>
                <a:latin typeface="Google Sans"/>
              </a:rPr>
              <a:t>tuplas en Python son </a:t>
            </a:r>
            <a:r>
              <a:rPr lang="es-MX" sz="2400" dirty="0"/>
              <a:t>colecciones ordenadas e </a:t>
            </a:r>
            <a:r>
              <a:rPr lang="es-MX" sz="2400" dirty="0">
                <a:effectLst/>
              </a:rPr>
              <a:t>inmutables</a:t>
            </a:r>
            <a:r>
              <a:rPr lang="es-MX" sz="2400" dirty="0"/>
              <a:t> de elementos</a:t>
            </a:r>
            <a:r>
              <a:rPr lang="es-MX" sz="2400" i="0" dirty="0">
                <a:effectLst/>
                <a:latin typeface="Google Sans"/>
              </a:rPr>
              <a:t>, lo que significa que no se pueden modificar (añadir, eliminar o cambiar elementos) una vez creadas. Se definen utilizando paréntesis </a:t>
            </a:r>
            <a:r>
              <a:rPr lang="es-MX" sz="2400" i="0" dirty="0">
                <a:effectLst/>
                <a:latin typeface="Courier New" panose="02070309020205020404" pitchFamily="49" charset="0"/>
              </a:rPr>
              <a:t>()</a:t>
            </a:r>
            <a:r>
              <a:rPr lang="es-MX" sz="2400" i="0" dirty="0">
                <a:effectLst/>
                <a:latin typeface="Google Sans"/>
              </a:rPr>
              <a:t> y son una de las cuatro estructuras de datos integradas en Python.</a:t>
            </a:r>
            <a:endParaRPr lang="es-CO" sz="2400" dirty="0"/>
          </a:p>
        </p:txBody>
      </p:sp>
      <p:pic>
        <p:nvPicPr>
          <p:cNvPr id="5122" name="Picture 2" descr="▷ Tuplas en Python - tuple - El Pythonista">
            <a:extLst>
              <a:ext uri="{FF2B5EF4-FFF2-40B4-BE49-F238E27FC236}">
                <a16:creationId xmlns:a16="http://schemas.microsoft.com/office/drawing/2014/main" id="{FC2F8D63-E9ED-26BA-3020-1A79CD90E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1999" y="2274937"/>
            <a:ext cx="6748002" cy="3778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974478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054DE5-C6D1-6E39-78A7-70EDBC177AA4}"/>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C35A741B-1D0F-A4F3-9137-F194B845653B}"/>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FE62F472-141E-2559-26CC-CA1EC41EB3A2}"/>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8807B31C-2BAD-B2EF-EFF1-23F98E2B743F}"/>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1D8725F4-F582-7040-2023-9C874CEE555B}"/>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n 4">
            <a:extLst>
              <a:ext uri="{FF2B5EF4-FFF2-40B4-BE49-F238E27FC236}">
                <a16:creationId xmlns:a16="http://schemas.microsoft.com/office/drawing/2014/main" id="{9F1D0D1F-3655-52E8-A299-33839D6C85FA}"/>
              </a:ext>
            </a:extLst>
          </p:cNvPr>
          <p:cNvPicPr>
            <a:picLocks noChangeAspect="1"/>
          </p:cNvPicPr>
          <p:nvPr/>
        </p:nvPicPr>
        <p:blipFill>
          <a:blip r:embed="rId3"/>
          <a:stretch>
            <a:fillRect/>
          </a:stretch>
        </p:blipFill>
        <p:spPr>
          <a:xfrm>
            <a:off x="9959116" y="4145243"/>
            <a:ext cx="1867104" cy="1867104"/>
          </a:xfrm>
          <a:prstGeom prst="rect">
            <a:avLst/>
          </a:prstGeom>
        </p:spPr>
      </p:pic>
      <p:pic>
        <p:nvPicPr>
          <p:cNvPr id="4" name="Imagen 3">
            <a:extLst>
              <a:ext uri="{FF2B5EF4-FFF2-40B4-BE49-F238E27FC236}">
                <a16:creationId xmlns:a16="http://schemas.microsoft.com/office/drawing/2014/main" id="{8D2537C3-98F2-EEBB-515B-22721BC4345E}"/>
              </a:ext>
            </a:extLst>
          </p:cNvPr>
          <p:cNvPicPr>
            <a:picLocks noChangeAspect="1"/>
          </p:cNvPicPr>
          <p:nvPr/>
        </p:nvPicPr>
        <p:blipFill>
          <a:blip r:embed="rId4"/>
          <a:stretch>
            <a:fillRect/>
          </a:stretch>
        </p:blipFill>
        <p:spPr>
          <a:xfrm>
            <a:off x="0" y="-1"/>
            <a:ext cx="9450434" cy="6858001"/>
          </a:xfrm>
          <a:prstGeom prst="rect">
            <a:avLst/>
          </a:prstGeom>
        </p:spPr>
      </p:pic>
      <p:pic>
        <p:nvPicPr>
          <p:cNvPr id="6146" name="Picture 2" descr="Python 6 – Tuplas">
            <a:extLst>
              <a:ext uri="{FF2B5EF4-FFF2-40B4-BE49-F238E27FC236}">
                <a16:creationId xmlns:a16="http://schemas.microsoft.com/office/drawing/2014/main" id="{8D20589C-7585-E577-3EA1-04CBCF704A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01633" y="2505572"/>
            <a:ext cx="2182070" cy="9234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9681673"/>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51EF8-21B2-18BD-6DE0-28A6ECB09E0F}"/>
            </a:ext>
          </a:extLst>
        </p:cNvPr>
        <p:cNvGrpSpPr/>
        <p:nvPr/>
      </p:nvGrpSpPr>
      <p:grpSpPr>
        <a:xfrm>
          <a:off x="0" y="0"/>
          <a:ext cx="0" cy="0"/>
          <a:chOff x="0" y="0"/>
          <a:chExt cx="0" cy="0"/>
        </a:xfrm>
      </p:grpSpPr>
      <p:pic>
        <p:nvPicPr>
          <p:cNvPr id="2" name="Image 0" descr="https://kimi-img.moonshot.cn/pub/slides/slides_tmpl/image/25-08-27-19:57:41-d2nf5d98bjvh7rlivsmg.png">
            <a:extLst>
              <a:ext uri="{FF2B5EF4-FFF2-40B4-BE49-F238E27FC236}">
                <a16:creationId xmlns:a16="http://schemas.microsoft.com/office/drawing/2014/main" id="{E8A96BA9-3FB4-EAC7-4F64-DFC77D7BA04F}"/>
              </a:ext>
            </a:extLst>
          </p:cNvPr>
          <p:cNvPicPr>
            <a:picLocks noChangeAspect="1"/>
          </p:cNvPicPr>
          <p:nvPr/>
        </p:nvPicPr>
        <p:blipFill>
          <a:blip r:embed="rId3"/>
          <a:stretch>
            <a:fillRect/>
          </a:stretch>
        </p:blipFill>
        <p:spPr>
          <a:xfrm>
            <a:off x="4558665" y="1141095"/>
            <a:ext cx="3619500" cy="3912870"/>
          </a:xfrm>
          <a:prstGeom prst="rect">
            <a:avLst/>
          </a:prstGeom>
        </p:spPr>
      </p:pic>
      <p:sp>
        <p:nvSpPr>
          <p:cNvPr id="3" name="Shape 0">
            <a:extLst>
              <a:ext uri="{FF2B5EF4-FFF2-40B4-BE49-F238E27FC236}">
                <a16:creationId xmlns:a16="http://schemas.microsoft.com/office/drawing/2014/main" id="{EC5ADD02-134C-7ABC-CBAF-62CBCA872C26}"/>
              </a:ext>
            </a:extLst>
          </p:cNvPr>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a:extLst>
              <a:ext uri="{FF2B5EF4-FFF2-40B4-BE49-F238E27FC236}">
                <a16:creationId xmlns:a16="http://schemas.microsoft.com/office/drawing/2014/main" id="{F2769F35-948B-DC5E-62F9-739BB150CE66}"/>
              </a:ext>
            </a:extLst>
          </p:cNvPr>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a:extLst>
              <a:ext uri="{FF2B5EF4-FFF2-40B4-BE49-F238E27FC236}">
                <a16:creationId xmlns:a16="http://schemas.microsoft.com/office/drawing/2014/main" id="{0608A01E-16D4-1F6A-A6E7-5C13F2E0426D}"/>
              </a:ext>
            </a:extLst>
          </p:cNvPr>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a:extLst>
              <a:ext uri="{FF2B5EF4-FFF2-40B4-BE49-F238E27FC236}">
                <a16:creationId xmlns:a16="http://schemas.microsoft.com/office/drawing/2014/main" id="{5C9D46CD-7B8F-E7DB-9D6A-BC76A21BA3FB}"/>
              </a:ext>
            </a:extLst>
          </p:cNvPr>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a:extLst>
              <a:ext uri="{FF2B5EF4-FFF2-40B4-BE49-F238E27FC236}">
                <a16:creationId xmlns:a16="http://schemas.microsoft.com/office/drawing/2014/main" id="{4F936463-D78C-D442-D142-83299AFA8FCC}"/>
              </a:ext>
            </a:extLst>
          </p:cNvPr>
          <p:cNvSpPr/>
          <p:nvPr/>
        </p:nvSpPr>
        <p:spPr>
          <a:xfrm>
            <a:off x="1920240" y="4675218"/>
            <a:ext cx="8643620" cy="1569660"/>
          </a:xfrm>
          <a:prstGeom prst="rect">
            <a:avLst/>
          </a:prstGeom>
          <a:noFill/>
          <a:ln/>
        </p:spPr>
        <p:txBody>
          <a:bodyPr wrap="square" lIns="91440" tIns="45720" rIns="91440" bIns="45720" rtlCol="0" anchor="ctr">
            <a:spAutoFit/>
          </a:bodyPr>
          <a:lstStyle/>
          <a:p>
            <a:pPr algn="ctr">
              <a:lnSpc>
                <a:spcPct val="100000"/>
              </a:lnSpc>
            </a:pPr>
            <a:r>
              <a:rPr lang="en-US" sz="4800" b="1" dirty="0">
                <a:solidFill>
                  <a:srgbClr val="000000"/>
                </a:solidFill>
                <a:latin typeface="MiSans" pitchFamily="34" charset="0"/>
                <a:ea typeface="MiSans" pitchFamily="34" charset="-122"/>
                <a:cs typeface="MiSans" pitchFamily="34" charset="-120"/>
              </a:rPr>
              <a:t>CONJUNTOS (sets) EN PYTHON</a:t>
            </a:r>
            <a:endParaRPr lang="en-US" sz="4800" dirty="0"/>
          </a:p>
        </p:txBody>
      </p:sp>
      <p:sp>
        <p:nvSpPr>
          <p:cNvPr id="8" name="Text 5">
            <a:extLst>
              <a:ext uri="{FF2B5EF4-FFF2-40B4-BE49-F238E27FC236}">
                <a16:creationId xmlns:a16="http://schemas.microsoft.com/office/drawing/2014/main" id="{CA59A6AC-73A8-27DE-4B26-42AD790EB47B}"/>
              </a:ext>
            </a:extLst>
          </p:cNvPr>
          <p:cNvSpPr/>
          <p:nvPr/>
        </p:nvSpPr>
        <p:spPr>
          <a:xfrm>
            <a:off x="3447415" y="263248"/>
            <a:ext cx="5640070" cy="1107996"/>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03</a:t>
            </a:r>
            <a:endParaRPr lang="en-US" sz="1600" dirty="0"/>
          </a:p>
        </p:txBody>
      </p:sp>
      <p:sp>
        <p:nvSpPr>
          <p:cNvPr id="9" name="Shape 6">
            <a:extLst>
              <a:ext uri="{FF2B5EF4-FFF2-40B4-BE49-F238E27FC236}">
                <a16:creationId xmlns:a16="http://schemas.microsoft.com/office/drawing/2014/main" id="{7816BBFC-24B4-DEFD-85E8-2949340A5085}"/>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a:extLst>
              <a:ext uri="{FF2B5EF4-FFF2-40B4-BE49-F238E27FC236}">
                <a16:creationId xmlns:a16="http://schemas.microsoft.com/office/drawing/2014/main" id="{8CC21A6D-5305-2E81-D613-56D775A6C29D}"/>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a:extLst>
              <a:ext uri="{FF2B5EF4-FFF2-40B4-BE49-F238E27FC236}">
                <a16:creationId xmlns:a16="http://schemas.microsoft.com/office/drawing/2014/main" id="{889DCEE5-E646-3273-DCC7-C0FD12181618}"/>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a:extLst>
              <a:ext uri="{FF2B5EF4-FFF2-40B4-BE49-F238E27FC236}">
                <a16:creationId xmlns:a16="http://schemas.microsoft.com/office/drawing/2014/main" id="{8FC5441F-2B8E-96D0-E3A4-5A19F9CB23C4}"/>
              </a:ext>
            </a:extLst>
          </p:cNvPr>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a:extLst>
              <a:ext uri="{FF2B5EF4-FFF2-40B4-BE49-F238E27FC236}">
                <a16:creationId xmlns:a16="http://schemas.microsoft.com/office/drawing/2014/main" id="{95416479-3F0F-7373-6832-E71E64D8EF53}"/>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a:extLst>
              <a:ext uri="{FF2B5EF4-FFF2-40B4-BE49-F238E27FC236}">
                <a16:creationId xmlns:a16="http://schemas.microsoft.com/office/drawing/2014/main" id="{4C7C0DAB-F518-0956-BACA-4C452BD2DC99}"/>
              </a:ext>
            </a:extLst>
          </p:cNvPr>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a:extLst>
              <a:ext uri="{FF2B5EF4-FFF2-40B4-BE49-F238E27FC236}">
                <a16:creationId xmlns:a16="http://schemas.microsoft.com/office/drawing/2014/main" id="{BCE71558-7202-3322-534E-2212520CF135}"/>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a:extLst>
              <a:ext uri="{FF2B5EF4-FFF2-40B4-BE49-F238E27FC236}">
                <a16:creationId xmlns:a16="http://schemas.microsoft.com/office/drawing/2014/main" id="{2CA8D048-55E9-F958-959B-E2BA94761980}"/>
              </a:ext>
            </a:extLst>
          </p:cNvPr>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a:extLst>
              <a:ext uri="{FF2B5EF4-FFF2-40B4-BE49-F238E27FC236}">
                <a16:creationId xmlns:a16="http://schemas.microsoft.com/office/drawing/2014/main" id="{F5C6A374-DFDA-92E1-A506-8D0D73AF79E6}"/>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a:extLst>
              <a:ext uri="{FF2B5EF4-FFF2-40B4-BE49-F238E27FC236}">
                <a16:creationId xmlns:a16="http://schemas.microsoft.com/office/drawing/2014/main" id="{E4EC7BF5-4CC3-9634-311A-0D64B95B3F77}"/>
              </a:ext>
            </a:extLst>
          </p:cNvPr>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a:extLst>
              <a:ext uri="{FF2B5EF4-FFF2-40B4-BE49-F238E27FC236}">
                <a16:creationId xmlns:a16="http://schemas.microsoft.com/office/drawing/2014/main" id="{B332868A-2947-1539-7D6D-0CC95145DF9D}"/>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extLst>
      <p:ext uri="{BB962C8B-B14F-4D97-AF65-F5344CB8AC3E}">
        <p14:creationId xmlns:p14="http://schemas.microsoft.com/office/powerpoint/2010/main" val="222968775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E9343-5244-BA4D-07FD-D850E27525E8}"/>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4CFB2D6F-2691-D08A-481C-C181473D7893}"/>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EC5131EB-DD13-5A0F-01A2-72A75490B790}"/>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2F489313-9CED-D696-748A-7E0181512147}"/>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B6E1EA0A-1CDE-39C9-258E-BC7B8BE40B3D}"/>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4" name="CuadroTexto 3">
            <a:extLst>
              <a:ext uri="{FF2B5EF4-FFF2-40B4-BE49-F238E27FC236}">
                <a16:creationId xmlns:a16="http://schemas.microsoft.com/office/drawing/2014/main" id="{FD3F295E-51AA-78A4-3D96-97BDD4B27E1A}"/>
              </a:ext>
            </a:extLst>
          </p:cNvPr>
          <p:cNvSpPr txBox="1"/>
          <p:nvPr/>
        </p:nvSpPr>
        <p:spPr>
          <a:xfrm>
            <a:off x="1155291" y="539750"/>
            <a:ext cx="9881418" cy="1569660"/>
          </a:xfrm>
          <a:prstGeom prst="rect">
            <a:avLst/>
          </a:prstGeom>
          <a:noFill/>
        </p:spPr>
        <p:txBody>
          <a:bodyPr wrap="square">
            <a:spAutoFit/>
          </a:bodyPr>
          <a:lstStyle/>
          <a:p>
            <a:pPr algn="just"/>
            <a:r>
              <a:rPr lang="es-MX" sz="2400" dirty="0"/>
              <a:t>Los </a:t>
            </a:r>
            <a:r>
              <a:rPr lang="es-MX" sz="2400" i="0" dirty="0">
                <a:effectLst/>
                <a:latin typeface="Google Sans"/>
              </a:rPr>
              <a:t>conjuntos (</a:t>
            </a:r>
            <a:r>
              <a:rPr lang="es-MX" sz="2400" i="0" dirty="0">
                <a:effectLst/>
                <a:latin typeface="Courier New" panose="02070309020205020404" pitchFamily="49" charset="0"/>
              </a:rPr>
              <a:t>sets</a:t>
            </a:r>
            <a:r>
              <a:rPr lang="es-MX" sz="2400" i="0" dirty="0">
                <a:effectLst/>
                <a:latin typeface="Google Sans"/>
              </a:rPr>
              <a:t>) en Python son </a:t>
            </a:r>
            <a:r>
              <a:rPr lang="es-MX" sz="2400" dirty="0"/>
              <a:t>colecciones </a:t>
            </a:r>
            <a:r>
              <a:rPr lang="es-MX" sz="2400" dirty="0">
                <a:effectLst/>
              </a:rPr>
              <a:t>desordenadas</a:t>
            </a:r>
            <a:r>
              <a:rPr lang="es-MX" sz="2400" dirty="0"/>
              <a:t> de </a:t>
            </a:r>
            <a:r>
              <a:rPr lang="es-MX" sz="2400" dirty="0">
                <a:effectLst/>
              </a:rPr>
              <a:t>elementos únicos</a:t>
            </a:r>
            <a:r>
              <a:rPr lang="es-MX" sz="2400" i="0" dirty="0">
                <a:effectLst/>
                <a:latin typeface="Google Sans"/>
              </a:rPr>
              <a:t>. Son una estructura de datos muy útil para eliminar duplicados automáticamente y realizar operaciones matemáticas de conjuntos como unión e intersección</a:t>
            </a:r>
            <a:endParaRPr lang="es-CO" sz="2400" dirty="0"/>
          </a:p>
        </p:txBody>
      </p:sp>
      <p:pic>
        <p:nvPicPr>
          <p:cNvPr id="7170" name="Picture 2" descr="TRABAJANDO CON CONJUNTOS EN PYTHON. – El Programador Chapuzas">
            <a:extLst>
              <a:ext uri="{FF2B5EF4-FFF2-40B4-BE49-F238E27FC236}">
                <a16:creationId xmlns:a16="http://schemas.microsoft.com/office/drawing/2014/main" id="{EB319C9D-F281-31C5-5689-7172030F21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1900" y="2620487"/>
            <a:ext cx="6088199" cy="3293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10672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658A1-9830-2129-B04E-1DE34A615F78}"/>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AED7E9EB-D46F-FC3F-4081-53D95C6967DE}"/>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B3A769EE-598B-B397-763D-3FBCA5ADBED4}"/>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023EA787-B884-6CCF-0BC2-414578975425}"/>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7B0B7CDB-3301-D872-9EC9-9A83E43E2F06}"/>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n 4">
            <a:extLst>
              <a:ext uri="{FF2B5EF4-FFF2-40B4-BE49-F238E27FC236}">
                <a16:creationId xmlns:a16="http://schemas.microsoft.com/office/drawing/2014/main" id="{17D3862E-AACB-4D83-B172-71E7EDF7F45C}"/>
              </a:ext>
            </a:extLst>
          </p:cNvPr>
          <p:cNvPicPr>
            <a:picLocks noChangeAspect="1"/>
          </p:cNvPicPr>
          <p:nvPr/>
        </p:nvPicPr>
        <p:blipFill>
          <a:blip r:embed="rId3"/>
          <a:stretch>
            <a:fillRect/>
          </a:stretch>
        </p:blipFill>
        <p:spPr>
          <a:xfrm>
            <a:off x="8852987" y="4322224"/>
            <a:ext cx="1867104" cy="1867104"/>
          </a:xfrm>
          <a:prstGeom prst="rect">
            <a:avLst/>
          </a:prstGeom>
        </p:spPr>
      </p:pic>
      <p:pic>
        <p:nvPicPr>
          <p:cNvPr id="3" name="Imagen 2">
            <a:extLst>
              <a:ext uri="{FF2B5EF4-FFF2-40B4-BE49-F238E27FC236}">
                <a16:creationId xmlns:a16="http://schemas.microsoft.com/office/drawing/2014/main" id="{23AD612A-6DA7-9658-238E-851DCC31139E}"/>
              </a:ext>
            </a:extLst>
          </p:cNvPr>
          <p:cNvPicPr>
            <a:picLocks noChangeAspect="1"/>
          </p:cNvPicPr>
          <p:nvPr/>
        </p:nvPicPr>
        <p:blipFill>
          <a:blip r:embed="rId4"/>
          <a:stretch>
            <a:fillRect/>
          </a:stretch>
        </p:blipFill>
        <p:spPr>
          <a:xfrm>
            <a:off x="0" y="0"/>
            <a:ext cx="7519357" cy="6858000"/>
          </a:xfrm>
          <a:prstGeom prst="rect">
            <a:avLst/>
          </a:prstGeom>
        </p:spPr>
      </p:pic>
      <p:pic>
        <p:nvPicPr>
          <p:cNvPr id="8194" name="Picture 2" descr="▷ Conjuntos (Sets) en Python → 【 Tutorial de Python 】">
            <a:extLst>
              <a:ext uri="{FF2B5EF4-FFF2-40B4-BE49-F238E27FC236}">
                <a16:creationId xmlns:a16="http://schemas.microsoft.com/office/drawing/2014/main" id="{9E4E7B3C-A7BD-A9FA-BA2F-EBC13852F5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7789" y="2208570"/>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02872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9BD8B4-CDCC-EF7C-26F4-569406D29822}"/>
            </a:ext>
          </a:extLst>
        </p:cNvPr>
        <p:cNvGrpSpPr/>
        <p:nvPr/>
      </p:nvGrpSpPr>
      <p:grpSpPr>
        <a:xfrm>
          <a:off x="0" y="0"/>
          <a:ext cx="0" cy="0"/>
          <a:chOff x="0" y="0"/>
          <a:chExt cx="0" cy="0"/>
        </a:xfrm>
      </p:grpSpPr>
      <p:pic>
        <p:nvPicPr>
          <p:cNvPr id="2" name="Image 0" descr="https://kimi-img.moonshot.cn/pub/slides/slides_tmpl/image/25-08-27-19:57:41-d2nf5d98bjvh7rlivsmg.png">
            <a:extLst>
              <a:ext uri="{FF2B5EF4-FFF2-40B4-BE49-F238E27FC236}">
                <a16:creationId xmlns:a16="http://schemas.microsoft.com/office/drawing/2014/main" id="{1C065649-E1B8-3197-B360-1615E8C1FECE}"/>
              </a:ext>
            </a:extLst>
          </p:cNvPr>
          <p:cNvPicPr>
            <a:picLocks noChangeAspect="1"/>
          </p:cNvPicPr>
          <p:nvPr/>
        </p:nvPicPr>
        <p:blipFill>
          <a:blip r:embed="rId3"/>
          <a:stretch>
            <a:fillRect/>
          </a:stretch>
        </p:blipFill>
        <p:spPr>
          <a:xfrm>
            <a:off x="4558665" y="1141095"/>
            <a:ext cx="3619500" cy="3912870"/>
          </a:xfrm>
          <a:prstGeom prst="rect">
            <a:avLst/>
          </a:prstGeom>
        </p:spPr>
      </p:pic>
      <p:sp>
        <p:nvSpPr>
          <p:cNvPr id="3" name="Shape 0">
            <a:extLst>
              <a:ext uri="{FF2B5EF4-FFF2-40B4-BE49-F238E27FC236}">
                <a16:creationId xmlns:a16="http://schemas.microsoft.com/office/drawing/2014/main" id="{7B82B32D-9CF0-A572-2CFC-A3CEF5AB076C}"/>
              </a:ext>
            </a:extLst>
          </p:cNvPr>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a:extLst>
              <a:ext uri="{FF2B5EF4-FFF2-40B4-BE49-F238E27FC236}">
                <a16:creationId xmlns:a16="http://schemas.microsoft.com/office/drawing/2014/main" id="{BE02C929-63AF-19C2-ABB5-FCE6FF60E6FD}"/>
              </a:ext>
            </a:extLst>
          </p:cNvPr>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a:extLst>
              <a:ext uri="{FF2B5EF4-FFF2-40B4-BE49-F238E27FC236}">
                <a16:creationId xmlns:a16="http://schemas.microsoft.com/office/drawing/2014/main" id="{86C65ED2-4FA3-0806-0896-A7D3213BB070}"/>
              </a:ext>
            </a:extLst>
          </p:cNvPr>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a:extLst>
              <a:ext uri="{FF2B5EF4-FFF2-40B4-BE49-F238E27FC236}">
                <a16:creationId xmlns:a16="http://schemas.microsoft.com/office/drawing/2014/main" id="{2729F9F3-41E4-7409-514E-CE5BE4B9F36D}"/>
              </a:ext>
            </a:extLst>
          </p:cNvPr>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a:extLst>
              <a:ext uri="{FF2B5EF4-FFF2-40B4-BE49-F238E27FC236}">
                <a16:creationId xmlns:a16="http://schemas.microsoft.com/office/drawing/2014/main" id="{11EB499A-8101-7BCB-BBC9-43131112D2B8}"/>
              </a:ext>
            </a:extLst>
          </p:cNvPr>
          <p:cNvSpPr/>
          <p:nvPr/>
        </p:nvSpPr>
        <p:spPr>
          <a:xfrm>
            <a:off x="1920240" y="5044549"/>
            <a:ext cx="8643620" cy="830997"/>
          </a:xfrm>
          <a:prstGeom prst="rect">
            <a:avLst/>
          </a:prstGeom>
          <a:noFill/>
          <a:ln/>
        </p:spPr>
        <p:txBody>
          <a:bodyPr wrap="square" lIns="91440" tIns="45720" rIns="91440" bIns="45720" rtlCol="0" anchor="ctr">
            <a:spAutoFit/>
          </a:bodyPr>
          <a:lstStyle/>
          <a:p>
            <a:pPr algn="ctr">
              <a:lnSpc>
                <a:spcPct val="100000"/>
              </a:lnSpc>
            </a:pPr>
            <a:r>
              <a:rPr lang="en-US" sz="4800" b="1" dirty="0">
                <a:solidFill>
                  <a:srgbClr val="000000"/>
                </a:solidFill>
                <a:latin typeface="MiSans" pitchFamily="34" charset="0"/>
                <a:ea typeface="MiSans" pitchFamily="34" charset="-122"/>
                <a:cs typeface="MiSans" pitchFamily="34" charset="-120"/>
              </a:rPr>
              <a:t>DICCIONARIOS EN PYTHON</a:t>
            </a:r>
            <a:endParaRPr lang="en-US" sz="4800" dirty="0"/>
          </a:p>
        </p:txBody>
      </p:sp>
      <p:sp>
        <p:nvSpPr>
          <p:cNvPr id="8" name="Text 5">
            <a:extLst>
              <a:ext uri="{FF2B5EF4-FFF2-40B4-BE49-F238E27FC236}">
                <a16:creationId xmlns:a16="http://schemas.microsoft.com/office/drawing/2014/main" id="{2A46036D-54C4-CD3D-9422-C423D84489DF}"/>
              </a:ext>
            </a:extLst>
          </p:cNvPr>
          <p:cNvSpPr/>
          <p:nvPr/>
        </p:nvSpPr>
        <p:spPr>
          <a:xfrm>
            <a:off x="3447415" y="263248"/>
            <a:ext cx="5640070" cy="1107996"/>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04</a:t>
            </a:r>
            <a:endParaRPr lang="en-US" sz="1600" dirty="0"/>
          </a:p>
        </p:txBody>
      </p:sp>
      <p:sp>
        <p:nvSpPr>
          <p:cNvPr id="9" name="Shape 6">
            <a:extLst>
              <a:ext uri="{FF2B5EF4-FFF2-40B4-BE49-F238E27FC236}">
                <a16:creationId xmlns:a16="http://schemas.microsoft.com/office/drawing/2014/main" id="{0BB7314C-40C5-BB05-26A7-414998EE7B1E}"/>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a:extLst>
              <a:ext uri="{FF2B5EF4-FFF2-40B4-BE49-F238E27FC236}">
                <a16:creationId xmlns:a16="http://schemas.microsoft.com/office/drawing/2014/main" id="{0B91664C-2812-3C06-E9E5-2599DEC5A120}"/>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a:extLst>
              <a:ext uri="{FF2B5EF4-FFF2-40B4-BE49-F238E27FC236}">
                <a16:creationId xmlns:a16="http://schemas.microsoft.com/office/drawing/2014/main" id="{101C5D4C-9627-01C8-58C8-CF842196BE59}"/>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a:extLst>
              <a:ext uri="{FF2B5EF4-FFF2-40B4-BE49-F238E27FC236}">
                <a16:creationId xmlns:a16="http://schemas.microsoft.com/office/drawing/2014/main" id="{3D9FFBD4-3F7C-0B99-481B-5C6295B435A7}"/>
              </a:ext>
            </a:extLst>
          </p:cNvPr>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a:extLst>
              <a:ext uri="{FF2B5EF4-FFF2-40B4-BE49-F238E27FC236}">
                <a16:creationId xmlns:a16="http://schemas.microsoft.com/office/drawing/2014/main" id="{2E678F24-15DB-D2A1-F366-29B65502ACEF}"/>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a:extLst>
              <a:ext uri="{FF2B5EF4-FFF2-40B4-BE49-F238E27FC236}">
                <a16:creationId xmlns:a16="http://schemas.microsoft.com/office/drawing/2014/main" id="{EC385DF7-C7C6-FA9A-5BDC-C751A1AD3DE6}"/>
              </a:ext>
            </a:extLst>
          </p:cNvPr>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a:extLst>
              <a:ext uri="{FF2B5EF4-FFF2-40B4-BE49-F238E27FC236}">
                <a16:creationId xmlns:a16="http://schemas.microsoft.com/office/drawing/2014/main" id="{264E6561-61B4-7970-12A0-58FFA357D7AF}"/>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a:extLst>
              <a:ext uri="{FF2B5EF4-FFF2-40B4-BE49-F238E27FC236}">
                <a16:creationId xmlns:a16="http://schemas.microsoft.com/office/drawing/2014/main" id="{4EC77A99-2890-EE88-E56A-DD763EE9A84F}"/>
              </a:ext>
            </a:extLst>
          </p:cNvPr>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a:extLst>
              <a:ext uri="{FF2B5EF4-FFF2-40B4-BE49-F238E27FC236}">
                <a16:creationId xmlns:a16="http://schemas.microsoft.com/office/drawing/2014/main" id="{3DD3705A-D59F-C3A4-1799-04E547616E19}"/>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a:extLst>
              <a:ext uri="{FF2B5EF4-FFF2-40B4-BE49-F238E27FC236}">
                <a16:creationId xmlns:a16="http://schemas.microsoft.com/office/drawing/2014/main" id="{C4C675C8-6965-7B47-3E6C-3EA86F341EAB}"/>
              </a:ext>
            </a:extLst>
          </p:cNvPr>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a:extLst>
              <a:ext uri="{FF2B5EF4-FFF2-40B4-BE49-F238E27FC236}">
                <a16:creationId xmlns:a16="http://schemas.microsoft.com/office/drawing/2014/main" id="{C4C403A7-2F14-DE44-9314-D25D4DB522BA}"/>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extLst>
      <p:ext uri="{BB962C8B-B14F-4D97-AF65-F5344CB8AC3E}">
        <p14:creationId xmlns:p14="http://schemas.microsoft.com/office/powerpoint/2010/main" val="86476347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75CCF-39A5-469A-14A8-CDFABA23810B}"/>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67B631BF-B9B1-E582-856F-C76496F41A90}"/>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4BA64833-CB60-7266-AE56-4809D358FE25}"/>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E8F8CF6F-7016-A3ED-13A6-F179A7FF3F7D}"/>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44FF0882-2148-ABFE-FC4D-01CCCBDABEE1}"/>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3" name="CuadroTexto 2">
            <a:extLst>
              <a:ext uri="{FF2B5EF4-FFF2-40B4-BE49-F238E27FC236}">
                <a16:creationId xmlns:a16="http://schemas.microsoft.com/office/drawing/2014/main" id="{5E8CBCFC-8B24-9609-0FF1-DF4E5A28F93E}"/>
              </a:ext>
            </a:extLst>
          </p:cNvPr>
          <p:cNvSpPr txBox="1"/>
          <p:nvPr/>
        </p:nvSpPr>
        <p:spPr>
          <a:xfrm>
            <a:off x="700395" y="371157"/>
            <a:ext cx="10791210" cy="1938992"/>
          </a:xfrm>
          <a:prstGeom prst="rect">
            <a:avLst/>
          </a:prstGeom>
          <a:noFill/>
        </p:spPr>
        <p:txBody>
          <a:bodyPr wrap="square">
            <a:spAutoFit/>
          </a:bodyPr>
          <a:lstStyle/>
          <a:p>
            <a:pPr algn="just"/>
            <a:r>
              <a:rPr lang="es-MX" sz="2400" i="0" dirty="0">
                <a:effectLst/>
                <a:latin typeface="Google Sans"/>
              </a:rPr>
              <a:t>Los diccionarios en Python </a:t>
            </a:r>
            <a:r>
              <a:rPr lang="es-MX" sz="2400" dirty="0">
                <a:effectLst/>
              </a:rPr>
              <a:t>son una estructura de datos que permite almacenar información en pares clave-valor</a:t>
            </a:r>
            <a:r>
              <a:rPr lang="es-MX" sz="2400" i="0" dirty="0">
                <a:effectLst/>
                <a:latin typeface="Google Sans"/>
              </a:rPr>
              <a:t>. A diferencia de las listas, que se indexan con números, los diccionarios utilizan claves únicas e inmutables (como cadenas o números) para acceder a los valores asociados, que pueden ser de cualquier tipo (cadenas, listas, números, u otros diccionarios).</a:t>
            </a:r>
            <a:endParaRPr lang="es-CO" sz="2400" dirty="0"/>
          </a:p>
        </p:txBody>
      </p:sp>
      <p:pic>
        <p:nvPicPr>
          <p:cNvPr id="9218" name="Picture 2" descr="Diccionarios en Python">
            <a:extLst>
              <a:ext uri="{FF2B5EF4-FFF2-40B4-BE49-F238E27FC236}">
                <a16:creationId xmlns:a16="http://schemas.microsoft.com/office/drawing/2014/main" id="{561AA1E9-9376-A136-33DE-D073DB4579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2681" y="2983016"/>
            <a:ext cx="6666638" cy="2488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059252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D6814-138E-6905-30B7-F74B3E43F34E}"/>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65225EDD-5EAE-F103-226A-0C7B159DC7C8}"/>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1DCA76E5-0EC4-EF92-F9CF-ABAC6748977C}"/>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3A351C56-B8BC-A265-EBCD-F2188807BA12}"/>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0F7BF430-6D42-C0F6-24E8-AE7450886067}"/>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pic>
        <p:nvPicPr>
          <p:cNvPr id="5" name="Imagen 4">
            <a:extLst>
              <a:ext uri="{FF2B5EF4-FFF2-40B4-BE49-F238E27FC236}">
                <a16:creationId xmlns:a16="http://schemas.microsoft.com/office/drawing/2014/main" id="{C4D00D1B-0C6A-7E9E-5E86-6562AFE69A1E}"/>
              </a:ext>
            </a:extLst>
          </p:cNvPr>
          <p:cNvPicPr>
            <a:picLocks noChangeAspect="1"/>
          </p:cNvPicPr>
          <p:nvPr/>
        </p:nvPicPr>
        <p:blipFill>
          <a:blip r:embed="rId3"/>
          <a:stretch>
            <a:fillRect/>
          </a:stretch>
        </p:blipFill>
        <p:spPr>
          <a:xfrm>
            <a:off x="8852987" y="4322224"/>
            <a:ext cx="1867104" cy="1867104"/>
          </a:xfrm>
          <a:prstGeom prst="rect">
            <a:avLst/>
          </a:prstGeom>
        </p:spPr>
      </p:pic>
      <p:pic>
        <p:nvPicPr>
          <p:cNvPr id="4" name="Imagen 3">
            <a:extLst>
              <a:ext uri="{FF2B5EF4-FFF2-40B4-BE49-F238E27FC236}">
                <a16:creationId xmlns:a16="http://schemas.microsoft.com/office/drawing/2014/main" id="{39BF2BC8-DBED-E516-BF7D-E63C05653748}"/>
              </a:ext>
            </a:extLst>
          </p:cNvPr>
          <p:cNvPicPr>
            <a:picLocks noChangeAspect="1"/>
          </p:cNvPicPr>
          <p:nvPr/>
        </p:nvPicPr>
        <p:blipFill>
          <a:blip r:embed="rId4"/>
          <a:stretch>
            <a:fillRect/>
          </a:stretch>
        </p:blipFill>
        <p:spPr>
          <a:xfrm>
            <a:off x="0" y="0"/>
            <a:ext cx="6558701" cy="6834594"/>
          </a:xfrm>
          <a:prstGeom prst="rect">
            <a:avLst/>
          </a:prstGeom>
        </p:spPr>
      </p:pic>
      <p:pic>
        <p:nvPicPr>
          <p:cNvPr id="7" name="Imagen 6">
            <a:extLst>
              <a:ext uri="{FF2B5EF4-FFF2-40B4-BE49-F238E27FC236}">
                <a16:creationId xmlns:a16="http://schemas.microsoft.com/office/drawing/2014/main" id="{647101F5-04D8-A37E-C628-E69107B7C1C1}"/>
              </a:ext>
            </a:extLst>
          </p:cNvPr>
          <p:cNvPicPr>
            <a:picLocks noChangeAspect="1"/>
          </p:cNvPicPr>
          <p:nvPr/>
        </p:nvPicPr>
        <p:blipFill>
          <a:blip r:embed="rId5"/>
          <a:stretch>
            <a:fillRect/>
          </a:stretch>
        </p:blipFill>
        <p:spPr>
          <a:xfrm>
            <a:off x="8238510" y="1438867"/>
            <a:ext cx="3096057" cy="2505425"/>
          </a:xfrm>
          <a:prstGeom prst="rect">
            <a:avLst/>
          </a:prstGeom>
        </p:spPr>
      </p:pic>
    </p:spTree>
    <p:extLst>
      <p:ext uri="{BB962C8B-B14F-4D97-AF65-F5344CB8AC3E}">
        <p14:creationId xmlns:p14="http://schemas.microsoft.com/office/powerpoint/2010/main" val="364632404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DAB66-9A52-D52C-E189-7E4988D05FED}"/>
            </a:ext>
          </a:extLst>
        </p:cNvPr>
        <p:cNvGrpSpPr/>
        <p:nvPr/>
      </p:nvGrpSpPr>
      <p:grpSpPr>
        <a:xfrm>
          <a:off x="0" y="0"/>
          <a:ext cx="0" cy="0"/>
          <a:chOff x="0" y="0"/>
          <a:chExt cx="0" cy="0"/>
        </a:xfrm>
      </p:grpSpPr>
      <p:pic>
        <p:nvPicPr>
          <p:cNvPr id="2" name="Image 0" descr="https://kimi-img.moonshot.cn/pub/slides/slides_tmpl/image/25-08-27-19:57:41-d2nf5d98bjvh7rlivsmg.png">
            <a:extLst>
              <a:ext uri="{FF2B5EF4-FFF2-40B4-BE49-F238E27FC236}">
                <a16:creationId xmlns:a16="http://schemas.microsoft.com/office/drawing/2014/main" id="{E542EC13-310E-27FF-2BAF-7ECF94B32E1A}"/>
              </a:ext>
            </a:extLst>
          </p:cNvPr>
          <p:cNvPicPr>
            <a:picLocks noChangeAspect="1"/>
          </p:cNvPicPr>
          <p:nvPr/>
        </p:nvPicPr>
        <p:blipFill>
          <a:blip r:embed="rId3"/>
          <a:stretch>
            <a:fillRect/>
          </a:stretch>
        </p:blipFill>
        <p:spPr>
          <a:xfrm>
            <a:off x="4558665" y="1141095"/>
            <a:ext cx="3619500" cy="3912870"/>
          </a:xfrm>
          <a:prstGeom prst="rect">
            <a:avLst/>
          </a:prstGeom>
        </p:spPr>
      </p:pic>
      <p:sp>
        <p:nvSpPr>
          <p:cNvPr id="3" name="Shape 0">
            <a:extLst>
              <a:ext uri="{FF2B5EF4-FFF2-40B4-BE49-F238E27FC236}">
                <a16:creationId xmlns:a16="http://schemas.microsoft.com/office/drawing/2014/main" id="{E2B8E26D-279C-E528-1556-ED345B78387E}"/>
              </a:ext>
            </a:extLst>
          </p:cNvPr>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a:extLst>
              <a:ext uri="{FF2B5EF4-FFF2-40B4-BE49-F238E27FC236}">
                <a16:creationId xmlns:a16="http://schemas.microsoft.com/office/drawing/2014/main" id="{A4AF4D7E-DFCB-F7CB-AEBD-2C77F4CC27DD}"/>
              </a:ext>
            </a:extLst>
          </p:cNvPr>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a:extLst>
              <a:ext uri="{FF2B5EF4-FFF2-40B4-BE49-F238E27FC236}">
                <a16:creationId xmlns:a16="http://schemas.microsoft.com/office/drawing/2014/main" id="{EA3BE3A4-71C4-3A92-EDAF-26C88FB4AA8D}"/>
              </a:ext>
            </a:extLst>
          </p:cNvPr>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a:extLst>
              <a:ext uri="{FF2B5EF4-FFF2-40B4-BE49-F238E27FC236}">
                <a16:creationId xmlns:a16="http://schemas.microsoft.com/office/drawing/2014/main" id="{498C06F2-1D64-E65D-254A-93E51011A3C3}"/>
              </a:ext>
            </a:extLst>
          </p:cNvPr>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a:extLst>
              <a:ext uri="{FF2B5EF4-FFF2-40B4-BE49-F238E27FC236}">
                <a16:creationId xmlns:a16="http://schemas.microsoft.com/office/drawing/2014/main" id="{51BF97A4-24B7-496D-00C8-A452152EA77A}"/>
              </a:ext>
            </a:extLst>
          </p:cNvPr>
          <p:cNvSpPr/>
          <p:nvPr/>
        </p:nvSpPr>
        <p:spPr>
          <a:xfrm>
            <a:off x="1920240" y="5044549"/>
            <a:ext cx="8643620" cy="830997"/>
          </a:xfrm>
          <a:prstGeom prst="rect">
            <a:avLst/>
          </a:prstGeom>
          <a:noFill/>
          <a:ln/>
        </p:spPr>
        <p:txBody>
          <a:bodyPr wrap="square" lIns="91440" tIns="45720" rIns="91440" bIns="45720" rtlCol="0" anchor="ctr">
            <a:spAutoFit/>
          </a:bodyPr>
          <a:lstStyle/>
          <a:p>
            <a:pPr algn="ctr">
              <a:lnSpc>
                <a:spcPct val="100000"/>
              </a:lnSpc>
            </a:pPr>
            <a:r>
              <a:rPr lang="en-US" sz="4800" b="1" dirty="0">
                <a:solidFill>
                  <a:srgbClr val="000000"/>
                </a:solidFill>
                <a:latin typeface="MiSans" pitchFamily="34" charset="0"/>
                <a:ea typeface="MiSans" pitchFamily="34" charset="-122"/>
                <a:cs typeface="MiSans" pitchFamily="34" charset="-120"/>
              </a:rPr>
              <a:t>RETOS</a:t>
            </a:r>
            <a:endParaRPr lang="en-US" sz="4800" dirty="0"/>
          </a:p>
        </p:txBody>
      </p:sp>
      <p:sp>
        <p:nvSpPr>
          <p:cNvPr id="8" name="Text 5">
            <a:extLst>
              <a:ext uri="{FF2B5EF4-FFF2-40B4-BE49-F238E27FC236}">
                <a16:creationId xmlns:a16="http://schemas.microsoft.com/office/drawing/2014/main" id="{77525E65-9FD4-CAB6-7EE7-DBD7D7A960E8}"/>
              </a:ext>
            </a:extLst>
          </p:cNvPr>
          <p:cNvSpPr/>
          <p:nvPr/>
        </p:nvSpPr>
        <p:spPr>
          <a:xfrm>
            <a:off x="3447415" y="263248"/>
            <a:ext cx="5640070" cy="1107996"/>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5</a:t>
            </a:r>
            <a:endParaRPr lang="en-US" sz="1600" dirty="0"/>
          </a:p>
        </p:txBody>
      </p:sp>
      <p:sp>
        <p:nvSpPr>
          <p:cNvPr id="9" name="Shape 6">
            <a:extLst>
              <a:ext uri="{FF2B5EF4-FFF2-40B4-BE49-F238E27FC236}">
                <a16:creationId xmlns:a16="http://schemas.microsoft.com/office/drawing/2014/main" id="{75CC8474-AD0E-3353-6391-0B22B1E97383}"/>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a:extLst>
              <a:ext uri="{FF2B5EF4-FFF2-40B4-BE49-F238E27FC236}">
                <a16:creationId xmlns:a16="http://schemas.microsoft.com/office/drawing/2014/main" id="{AC65A15B-7238-D404-C407-59DECE759FCD}"/>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a:extLst>
              <a:ext uri="{FF2B5EF4-FFF2-40B4-BE49-F238E27FC236}">
                <a16:creationId xmlns:a16="http://schemas.microsoft.com/office/drawing/2014/main" id="{5AA5F5B2-B1A5-49B6-E8B2-C45A81F85271}"/>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a:extLst>
              <a:ext uri="{FF2B5EF4-FFF2-40B4-BE49-F238E27FC236}">
                <a16:creationId xmlns:a16="http://schemas.microsoft.com/office/drawing/2014/main" id="{E3286E3F-369F-633F-8D1F-994D2F1981CB}"/>
              </a:ext>
            </a:extLst>
          </p:cNvPr>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a:extLst>
              <a:ext uri="{FF2B5EF4-FFF2-40B4-BE49-F238E27FC236}">
                <a16:creationId xmlns:a16="http://schemas.microsoft.com/office/drawing/2014/main" id="{C8C1B543-49AF-784E-D38A-36362559AC4C}"/>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a:extLst>
              <a:ext uri="{FF2B5EF4-FFF2-40B4-BE49-F238E27FC236}">
                <a16:creationId xmlns:a16="http://schemas.microsoft.com/office/drawing/2014/main" id="{6B920E9F-945C-9664-A0D4-743360DE951F}"/>
              </a:ext>
            </a:extLst>
          </p:cNvPr>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a:extLst>
              <a:ext uri="{FF2B5EF4-FFF2-40B4-BE49-F238E27FC236}">
                <a16:creationId xmlns:a16="http://schemas.microsoft.com/office/drawing/2014/main" id="{C1AD9A1E-7C86-B66D-E3C7-43E2DCF487E0}"/>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a:extLst>
              <a:ext uri="{FF2B5EF4-FFF2-40B4-BE49-F238E27FC236}">
                <a16:creationId xmlns:a16="http://schemas.microsoft.com/office/drawing/2014/main" id="{B4693F92-5711-7293-3E9C-27530131433F}"/>
              </a:ext>
            </a:extLst>
          </p:cNvPr>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a:extLst>
              <a:ext uri="{FF2B5EF4-FFF2-40B4-BE49-F238E27FC236}">
                <a16:creationId xmlns:a16="http://schemas.microsoft.com/office/drawing/2014/main" id="{4448CE7B-47E7-8BB3-4F54-E0B2B3995861}"/>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a:extLst>
              <a:ext uri="{FF2B5EF4-FFF2-40B4-BE49-F238E27FC236}">
                <a16:creationId xmlns:a16="http://schemas.microsoft.com/office/drawing/2014/main" id="{BD597106-409F-93E6-910E-B6D9270E59C1}"/>
              </a:ext>
            </a:extLst>
          </p:cNvPr>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a:extLst>
              <a:ext uri="{FF2B5EF4-FFF2-40B4-BE49-F238E27FC236}">
                <a16:creationId xmlns:a16="http://schemas.microsoft.com/office/drawing/2014/main" id="{8B68B0D2-E2AA-1879-D8A0-5A2A3B91D23F}"/>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extLst>
      <p:ext uri="{BB962C8B-B14F-4D97-AF65-F5344CB8AC3E}">
        <p14:creationId xmlns:p14="http://schemas.microsoft.com/office/powerpoint/2010/main" val="190733500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3F4F6"/>
        </a:solidFill>
        <a:effectLst/>
      </p:bgPr>
    </p:bg>
    <p:spTree>
      <p:nvGrpSpPr>
        <p:cNvPr id="1" name=""/>
        <p:cNvGrpSpPr/>
        <p:nvPr/>
      </p:nvGrpSpPr>
      <p:grpSpPr>
        <a:xfrm>
          <a:off x="0" y="0"/>
          <a:ext cx="0" cy="0"/>
          <a:chOff x="0" y="0"/>
          <a:chExt cx="0" cy="0"/>
        </a:xfrm>
      </p:grpSpPr>
      <p:sp>
        <p:nvSpPr>
          <p:cNvPr id="2" name="Text 0"/>
          <p:cNvSpPr/>
          <p:nvPr/>
        </p:nvSpPr>
        <p:spPr>
          <a:xfrm>
            <a:off x="254000" y="717550"/>
            <a:ext cx="5664200" cy="1016000"/>
          </a:xfrm>
          <a:prstGeom prst="rect">
            <a:avLst/>
          </a:prstGeom>
          <a:noFill/>
          <a:ln/>
        </p:spPr>
        <p:txBody>
          <a:bodyPr wrap="square" lIns="0" tIns="0" rIns="0" bIns="0" rtlCol="0" anchor="ctr"/>
          <a:lstStyle/>
          <a:p>
            <a:pPr>
              <a:lnSpc>
                <a:spcPct val="90000"/>
              </a:lnSpc>
            </a:pPr>
            <a:r>
              <a:rPr lang="en-US" sz="3600" b="1" dirty="0">
                <a:solidFill>
                  <a:srgbClr val="00AEEF"/>
                </a:solidFill>
                <a:latin typeface="Noto Sans SC" pitchFamily="34" charset="0"/>
                <a:ea typeface="Noto Sans SC" pitchFamily="34" charset="-122"/>
                <a:cs typeface="Noto Sans SC" pitchFamily="34" charset="-120"/>
              </a:rPr>
              <a:t>Instalación y Primeros Pasos</a:t>
            </a:r>
            <a:endParaRPr lang="en-US" sz="1600" dirty="0"/>
          </a:p>
        </p:txBody>
      </p:sp>
      <p:sp>
        <p:nvSpPr>
          <p:cNvPr id="3" name="Text 1"/>
          <p:cNvSpPr/>
          <p:nvPr/>
        </p:nvSpPr>
        <p:spPr>
          <a:xfrm>
            <a:off x="254000" y="1936750"/>
            <a:ext cx="5537200" cy="609600"/>
          </a:xfrm>
          <a:prstGeom prst="rect">
            <a:avLst/>
          </a:prstGeom>
          <a:noFill/>
          <a:ln/>
        </p:spPr>
        <p:txBody>
          <a:bodyPr wrap="square" lIns="0" tIns="0" rIns="0" bIns="0" rtlCol="0" anchor="ctr"/>
          <a:lstStyle/>
          <a:p>
            <a:pPr>
              <a:lnSpc>
                <a:spcPct val="130000"/>
              </a:lnSpc>
            </a:pPr>
            <a:r>
              <a:rPr lang="en-US" sz="1600" dirty="0">
                <a:solidFill>
                  <a:srgbClr val="333333"/>
                </a:solidFill>
                <a:latin typeface="MiSans" pitchFamily="34" charset="0"/>
                <a:ea typeface="MiSans" pitchFamily="34" charset="-122"/>
                <a:cs typeface="MiSans" pitchFamily="34" charset="-120"/>
              </a:rPr>
              <a:t>Comenzar con Python es sencillo. Sigue estos pasos para configurar tu entorno y ejecutar tu primer programa.</a:t>
            </a:r>
            <a:endParaRPr lang="en-US" sz="1600" dirty="0"/>
          </a:p>
        </p:txBody>
      </p:sp>
      <p:sp>
        <p:nvSpPr>
          <p:cNvPr id="4" name="Shape 2"/>
          <p:cNvSpPr/>
          <p:nvPr/>
        </p:nvSpPr>
        <p:spPr>
          <a:xfrm>
            <a:off x="254000" y="2851150"/>
            <a:ext cx="508000" cy="508000"/>
          </a:xfrm>
          <a:custGeom>
            <a:avLst/>
            <a:gdLst/>
            <a:ahLst/>
            <a:cxnLst/>
            <a:rect l="l" t="t" r="r" b="b"/>
            <a:pathLst>
              <a:path w="508000" h="508000">
                <a:moveTo>
                  <a:pt x="254000" y="0"/>
                </a:moveTo>
                <a:lnTo>
                  <a:pt x="254000" y="0"/>
                </a:lnTo>
                <a:cubicBezTo>
                  <a:pt x="394186" y="0"/>
                  <a:pt x="508000" y="113814"/>
                  <a:pt x="508000" y="254000"/>
                </a:cubicBezTo>
                <a:lnTo>
                  <a:pt x="508000" y="254000"/>
                </a:lnTo>
                <a:cubicBezTo>
                  <a:pt x="508000" y="394186"/>
                  <a:pt x="394186" y="508000"/>
                  <a:pt x="254000" y="508000"/>
                </a:cubicBezTo>
                <a:lnTo>
                  <a:pt x="254000" y="508000"/>
                </a:lnTo>
                <a:cubicBezTo>
                  <a:pt x="113814" y="508000"/>
                  <a:pt x="0" y="394186"/>
                  <a:pt x="0" y="254000"/>
                </a:cubicBezTo>
                <a:lnTo>
                  <a:pt x="0" y="254000"/>
                </a:lnTo>
                <a:cubicBezTo>
                  <a:pt x="0" y="113814"/>
                  <a:pt x="113814" y="0"/>
                  <a:pt x="254000" y="0"/>
                </a:cubicBezTo>
                <a:close/>
              </a:path>
            </a:pathLst>
          </a:custGeom>
          <a:solidFill>
            <a:srgbClr val="00AEEF"/>
          </a:solidFill>
          <a:ln/>
        </p:spPr>
        <p:txBody>
          <a:bodyPr/>
          <a:lstStyle/>
          <a:p>
            <a:endParaRPr lang="es-CO"/>
          </a:p>
        </p:txBody>
      </p:sp>
      <p:sp>
        <p:nvSpPr>
          <p:cNvPr id="5" name="Text 3"/>
          <p:cNvSpPr/>
          <p:nvPr/>
        </p:nvSpPr>
        <p:spPr>
          <a:xfrm>
            <a:off x="190500" y="2851150"/>
            <a:ext cx="635000" cy="508000"/>
          </a:xfrm>
          <a:prstGeom prst="rect">
            <a:avLst/>
          </a:prstGeom>
          <a:noFill/>
          <a:ln/>
        </p:spPr>
        <p:txBody>
          <a:bodyPr wrap="square" lIns="0" tIns="0" rIns="0" bIns="0" rtlCol="0" anchor="ctr"/>
          <a:lstStyle/>
          <a:p>
            <a:pPr algn="ctr">
              <a:lnSpc>
                <a:spcPct val="120000"/>
              </a:lnSpc>
            </a:pPr>
            <a:r>
              <a:rPr lang="en-US" sz="2000" b="1" dirty="0">
                <a:solidFill>
                  <a:srgbClr val="FFFFFF"/>
                </a:solidFill>
                <a:latin typeface="Noto Sans SC" pitchFamily="34" charset="0"/>
                <a:ea typeface="Noto Sans SC" pitchFamily="34" charset="-122"/>
                <a:cs typeface="Noto Sans SC" pitchFamily="34" charset="-120"/>
              </a:rPr>
              <a:t>1</a:t>
            </a:r>
            <a:endParaRPr lang="en-US" sz="1600" dirty="0"/>
          </a:p>
        </p:txBody>
      </p:sp>
      <p:sp>
        <p:nvSpPr>
          <p:cNvPr id="6" name="Text 4"/>
          <p:cNvSpPr/>
          <p:nvPr/>
        </p:nvSpPr>
        <p:spPr>
          <a:xfrm>
            <a:off x="965200" y="2851150"/>
            <a:ext cx="4838700" cy="355600"/>
          </a:xfrm>
          <a:prstGeom prst="rect">
            <a:avLst/>
          </a:prstGeom>
          <a:noFill/>
          <a:ln/>
        </p:spPr>
        <p:txBody>
          <a:bodyPr wrap="square" lIns="0" tIns="0" rIns="0" bIns="0" rtlCol="0" anchor="ctr"/>
          <a:lstStyle/>
          <a:p>
            <a:pPr>
              <a:lnSpc>
                <a:spcPct val="130000"/>
              </a:lnSpc>
            </a:pPr>
            <a:r>
              <a:rPr lang="en-US" sz="1800" b="1" dirty="0">
                <a:solidFill>
                  <a:srgbClr val="333333"/>
                </a:solidFill>
                <a:latin typeface="MiSans" pitchFamily="34" charset="0"/>
                <a:ea typeface="MiSans" pitchFamily="34" charset="-122"/>
                <a:cs typeface="MiSans" pitchFamily="34" charset="-120"/>
              </a:rPr>
              <a:t>Descarga e Instalación</a:t>
            </a:r>
            <a:endParaRPr lang="en-US" sz="1600" dirty="0"/>
          </a:p>
        </p:txBody>
      </p:sp>
      <p:sp>
        <p:nvSpPr>
          <p:cNvPr id="7" name="Text 5"/>
          <p:cNvSpPr/>
          <p:nvPr/>
        </p:nvSpPr>
        <p:spPr>
          <a:xfrm>
            <a:off x="965200" y="3206750"/>
            <a:ext cx="4813300" cy="762000"/>
          </a:xfrm>
          <a:prstGeom prst="rect">
            <a:avLst/>
          </a:prstGeom>
          <a:noFill/>
          <a:ln/>
        </p:spPr>
        <p:txBody>
          <a:bodyPr wrap="square" lIns="0" tIns="0" rIns="0" bIns="0" rtlCol="0" anchor="ctr"/>
          <a:lstStyle/>
          <a:p>
            <a:pPr>
              <a:lnSpc>
                <a:spcPct val="120000"/>
              </a:lnSpc>
            </a:pPr>
            <a:r>
              <a:rPr lang="en-US" sz="1400" dirty="0">
                <a:solidFill>
                  <a:srgbClr val="333333"/>
                </a:solidFill>
                <a:latin typeface="MiSans" pitchFamily="34" charset="0"/>
                <a:ea typeface="MiSans" pitchFamily="34" charset="-122"/>
                <a:cs typeface="MiSans" pitchFamily="34" charset="-120"/>
              </a:rPr>
              <a:t>Obtén el intérprete desde </a:t>
            </a:r>
            <a:r>
              <a:rPr lang="en-US" sz="1400" dirty="0">
                <a:solidFill>
                  <a:srgbClr val="333333"/>
                </a:solidFill>
                <a:highlight>
                  <a:srgbClr val="FFC200">
                    <a:alpha val="100000"/>
                  </a:srgbClr>
                </a:highlight>
                <a:latin typeface="MiSans" pitchFamily="34" charset="0"/>
                <a:ea typeface="MiSans" pitchFamily="34" charset="-122"/>
                <a:cs typeface="MiSans" pitchFamily="34" charset="-120"/>
              </a:rPr>
              <a:t>python.org </a:t>
            </a:r>
            <a:r>
              <a:rPr lang="en-US" sz="1400" dirty="0">
                <a:solidFill>
                  <a:srgbClr val="333333"/>
                </a:solidFill>
                <a:latin typeface="MiSans" pitchFamily="34" charset="0"/>
                <a:ea typeface="MiSans" pitchFamily="34" charset="-122"/>
                <a:cs typeface="MiSans" pitchFamily="34" charset="-120"/>
              </a:rPr>
              <a:t>o usa una distribución como </a:t>
            </a:r>
            <a:r>
              <a:rPr lang="en-US" sz="1400" dirty="0">
                <a:solidFill>
                  <a:srgbClr val="333333"/>
                </a:solidFill>
                <a:highlight>
                  <a:srgbClr val="FFC200">
                    <a:alpha val="100000"/>
                  </a:srgbClr>
                </a:highlight>
                <a:latin typeface="MiSans" pitchFamily="34" charset="0"/>
                <a:ea typeface="MiSans" pitchFamily="34" charset="-122"/>
                <a:cs typeface="MiSans" pitchFamily="34" charset="-120"/>
              </a:rPr>
              <a:t>Anaconda </a:t>
            </a:r>
            <a:r>
              <a:rPr lang="en-US" sz="1400" dirty="0">
                <a:solidFill>
                  <a:srgbClr val="333333"/>
                </a:solidFill>
                <a:latin typeface="MiSans" pitchFamily="34" charset="0"/>
                <a:ea typeface="MiSans" pitchFamily="34" charset="-122"/>
                <a:cs typeface="MiSans" pitchFamily="34" charset="-120"/>
              </a:rPr>
              <a:t>. Asegúrate de configurar el PATH del sistema.</a:t>
            </a:r>
            <a:endParaRPr lang="en-US" sz="1600" dirty="0"/>
          </a:p>
        </p:txBody>
      </p:sp>
      <p:sp>
        <p:nvSpPr>
          <p:cNvPr id="8" name="Shape 6"/>
          <p:cNvSpPr/>
          <p:nvPr/>
        </p:nvSpPr>
        <p:spPr>
          <a:xfrm>
            <a:off x="254000" y="4171950"/>
            <a:ext cx="508000" cy="508000"/>
          </a:xfrm>
          <a:custGeom>
            <a:avLst/>
            <a:gdLst/>
            <a:ahLst/>
            <a:cxnLst/>
            <a:rect l="l" t="t" r="r" b="b"/>
            <a:pathLst>
              <a:path w="508000" h="508000">
                <a:moveTo>
                  <a:pt x="254000" y="0"/>
                </a:moveTo>
                <a:lnTo>
                  <a:pt x="254000" y="0"/>
                </a:lnTo>
                <a:cubicBezTo>
                  <a:pt x="394186" y="0"/>
                  <a:pt x="508000" y="113814"/>
                  <a:pt x="508000" y="254000"/>
                </a:cubicBezTo>
                <a:lnTo>
                  <a:pt x="508000" y="254000"/>
                </a:lnTo>
                <a:cubicBezTo>
                  <a:pt x="508000" y="394186"/>
                  <a:pt x="394186" y="508000"/>
                  <a:pt x="254000" y="508000"/>
                </a:cubicBezTo>
                <a:lnTo>
                  <a:pt x="254000" y="508000"/>
                </a:lnTo>
                <a:cubicBezTo>
                  <a:pt x="113814" y="508000"/>
                  <a:pt x="0" y="394186"/>
                  <a:pt x="0" y="254000"/>
                </a:cubicBezTo>
                <a:lnTo>
                  <a:pt x="0" y="254000"/>
                </a:lnTo>
                <a:cubicBezTo>
                  <a:pt x="0" y="113814"/>
                  <a:pt x="113814" y="0"/>
                  <a:pt x="254000" y="0"/>
                </a:cubicBezTo>
                <a:close/>
              </a:path>
            </a:pathLst>
          </a:custGeom>
          <a:solidFill>
            <a:srgbClr val="4080FF"/>
          </a:solidFill>
          <a:ln/>
        </p:spPr>
        <p:txBody>
          <a:bodyPr/>
          <a:lstStyle/>
          <a:p>
            <a:endParaRPr lang="es-CO"/>
          </a:p>
        </p:txBody>
      </p:sp>
      <p:sp>
        <p:nvSpPr>
          <p:cNvPr id="9" name="Text 7"/>
          <p:cNvSpPr/>
          <p:nvPr/>
        </p:nvSpPr>
        <p:spPr>
          <a:xfrm>
            <a:off x="190500" y="4171950"/>
            <a:ext cx="635000" cy="508000"/>
          </a:xfrm>
          <a:prstGeom prst="rect">
            <a:avLst/>
          </a:prstGeom>
          <a:noFill/>
          <a:ln/>
        </p:spPr>
        <p:txBody>
          <a:bodyPr wrap="square" lIns="0" tIns="0" rIns="0" bIns="0" rtlCol="0" anchor="ctr"/>
          <a:lstStyle/>
          <a:p>
            <a:pPr algn="ctr">
              <a:lnSpc>
                <a:spcPct val="120000"/>
              </a:lnSpc>
            </a:pPr>
            <a:r>
              <a:rPr lang="en-US" sz="2000" b="1" dirty="0">
                <a:solidFill>
                  <a:srgbClr val="FFFFFF"/>
                </a:solidFill>
                <a:latin typeface="Noto Sans SC" pitchFamily="34" charset="0"/>
                <a:ea typeface="Noto Sans SC" pitchFamily="34" charset="-122"/>
                <a:cs typeface="Noto Sans SC" pitchFamily="34" charset="-120"/>
              </a:rPr>
              <a:t>2</a:t>
            </a:r>
            <a:endParaRPr lang="en-US" sz="1600" dirty="0"/>
          </a:p>
        </p:txBody>
      </p:sp>
      <p:sp>
        <p:nvSpPr>
          <p:cNvPr id="10" name="Text 8"/>
          <p:cNvSpPr/>
          <p:nvPr/>
        </p:nvSpPr>
        <p:spPr>
          <a:xfrm>
            <a:off x="965200" y="4171950"/>
            <a:ext cx="4838700" cy="355600"/>
          </a:xfrm>
          <a:prstGeom prst="rect">
            <a:avLst/>
          </a:prstGeom>
          <a:noFill/>
          <a:ln/>
        </p:spPr>
        <p:txBody>
          <a:bodyPr wrap="square" lIns="0" tIns="0" rIns="0" bIns="0" rtlCol="0" anchor="ctr"/>
          <a:lstStyle/>
          <a:p>
            <a:pPr>
              <a:lnSpc>
                <a:spcPct val="130000"/>
              </a:lnSpc>
            </a:pPr>
            <a:r>
              <a:rPr lang="en-US" sz="1800" b="1" dirty="0">
                <a:solidFill>
                  <a:srgbClr val="333333"/>
                </a:solidFill>
                <a:latin typeface="MiSans" pitchFamily="34" charset="0"/>
                <a:ea typeface="MiSans" pitchFamily="34" charset="-122"/>
                <a:cs typeface="MiSans" pitchFamily="34" charset="-120"/>
              </a:rPr>
              <a:t>Escribe tu Primer Código</a:t>
            </a:r>
            <a:endParaRPr lang="en-US" sz="1600" dirty="0"/>
          </a:p>
        </p:txBody>
      </p:sp>
      <p:sp>
        <p:nvSpPr>
          <p:cNvPr id="11" name="Text 9"/>
          <p:cNvSpPr/>
          <p:nvPr/>
        </p:nvSpPr>
        <p:spPr>
          <a:xfrm>
            <a:off x="965200" y="4527550"/>
            <a:ext cx="4813300" cy="533400"/>
          </a:xfrm>
          <a:prstGeom prst="rect">
            <a:avLst/>
          </a:prstGeom>
          <a:noFill/>
          <a:ln/>
        </p:spPr>
        <p:txBody>
          <a:bodyPr wrap="square" lIns="0" tIns="0" rIns="0" bIns="0" rtlCol="0" anchor="ctr"/>
          <a:lstStyle/>
          <a:p>
            <a:pPr>
              <a:lnSpc>
                <a:spcPct val="120000"/>
              </a:lnSpc>
            </a:pPr>
            <a:r>
              <a:rPr lang="en-US" sz="1400" dirty="0">
                <a:solidFill>
                  <a:srgbClr val="333333"/>
                </a:solidFill>
                <a:latin typeface="MiSans" pitchFamily="34" charset="0"/>
                <a:ea typeface="MiSans" pitchFamily="34" charset="-122"/>
                <a:cs typeface="MiSans" pitchFamily="34" charset="-120"/>
              </a:rPr>
              <a:t>Crea un archivo con extensión </a:t>
            </a:r>
            <a:r>
              <a:rPr lang="en-US" sz="1400" dirty="0">
                <a:solidFill>
                  <a:srgbClr val="333333"/>
                </a:solidFill>
                <a:highlight>
                  <a:srgbClr val="E5E7EB">
                    <a:alpha val="100000"/>
                  </a:srgbClr>
                </a:highlight>
                <a:latin typeface="MiSans" pitchFamily="34" charset="0"/>
                <a:ea typeface="MiSans" pitchFamily="34" charset="-122"/>
                <a:cs typeface="MiSans" pitchFamily="34" charset="-120"/>
              </a:rPr>
              <a:t>.py </a:t>
            </a:r>
            <a:r>
              <a:rPr lang="en-US" sz="1400" dirty="0">
                <a:solidFill>
                  <a:srgbClr val="333333"/>
                </a:solidFill>
                <a:latin typeface="MiSans" pitchFamily="34" charset="0"/>
                <a:ea typeface="MiSans" pitchFamily="34" charset="-122"/>
                <a:cs typeface="MiSans" pitchFamily="34" charset="-120"/>
              </a:rPr>
              <a:t>y escribe la línea: </a:t>
            </a:r>
            <a:r>
              <a:rPr lang="en-US" sz="1400" dirty="0">
                <a:solidFill>
                  <a:srgbClr val="333333"/>
                </a:solidFill>
                <a:highlight>
                  <a:srgbClr val="E5E7EB">
                    <a:alpha val="100000"/>
                  </a:srgbClr>
                </a:highlight>
                <a:latin typeface="MiSans" pitchFamily="34" charset="0"/>
                <a:ea typeface="MiSans" pitchFamily="34" charset="-122"/>
                <a:cs typeface="MiSans" pitchFamily="34" charset="-120"/>
              </a:rPr>
              <a:t>print('Hola mundo') </a:t>
            </a:r>
            <a:r>
              <a:rPr lang="en-US" sz="1400" dirty="0">
                <a:solidFill>
                  <a:srgbClr val="333333"/>
                </a:solidFill>
                <a:latin typeface="MiSans" pitchFamily="34" charset="0"/>
                <a:ea typeface="MiSans" pitchFamily="34" charset="-122"/>
                <a:cs typeface="MiSans" pitchFamily="34" charset="-120"/>
              </a:rPr>
              <a:t>.</a:t>
            </a:r>
            <a:endParaRPr lang="en-US" sz="1600" dirty="0"/>
          </a:p>
        </p:txBody>
      </p:sp>
      <p:sp>
        <p:nvSpPr>
          <p:cNvPr id="12" name="Shape 10"/>
          <p:cNvSpPr/>
          <p:nvPr/>
        </p:nvSpPr>
        <p:spPr>
          <a:xfrm>
            <a:off x="254000" y="5264150"/>
            <a:ext cx="508000" cy="508000"/>
          </a:xfrm>
          <a:custGeom>
            <a:avLst/>
            <a:gdLst/>
            <a:ahLst/>
            <a:cxnLst/>
            <a:rect l="l" t="t" r="r" b="b"/>
            <a:pathLst>
              <a:path w="508000" h="508000">
                <a:moveTo>
                  <a:pt x="254000" y="0"/>
                </a:moveTo>
                <a:lnTo>
                  <a:pt x="254000" y="0"/>
                </a:lnTo>
                <a:cubicBezTo>
                  <a:pt x="394186" y="0"/>
                  <a:pt x="508000" y="113814"/>
                  <a:pt x="508000" y="254000"/>
                </a:cubicBezTo>
                <a:lnTo>
                  <a:pt x="508000" y="254000"/>
                </a:lnTo>
                <a:cubicBezTo>
                  <a:pt x="508000" y="394186"/>
                  <a:pt x="394186" y="508000"/>
                  <a:pt x="254000" y="508000"/>
                </a:cubicBezTo>
                <a:lnTo>
                  <a:pt x="254000" y="508000"/>
                </a:lnTo>
                <a:cubicBezTo>
                  <a:pt x="113814" y="508000"/>
                  <a:pt x="0" y="394186"/>
                  <a:pt x="0" y="254000"/>
                </a:cubicBezTo>
                <a:lnTo>
                  <a:pt x="0" y="254000"/>
                </a:lnTo>
                <a:cubicBezTo>
                  <a:pt x="0" y="113814"/>
                  <a:pt x="113814" y="0"/>
                  <a:pt x="254000" y="0"/>
                </a:cubicBezTo>
                <a:close/>
              </a:path>
            </a:pathLst>
          </a:custGeom>
          <a:solidFill>
            <a:srgbClr val="FFC200"/>
          </a:solidFill>
          <a:ln/>
        </p:spPr>
        <p:txBody>
          <a:bodyPr/>
          <a:lstStyle/>
          <a:p>
            <a:endParaRPr lang="es-CO"/>
          </a:p>
        </p:txBody>
      </p:sp>
      <p:sp>
        <p:nvSpPr>
          <p:cNvPr id="13" name="Text 11"/>
          <p:cNvSpPr/>
          <p:nvPr/>
        </p:nvSpPr>
        <p:spPr>
          <a:xfrm>
            <a:off x="190500" y="5264150"/>
            <a:ext cx="635000" cy="508000"/>
          </a:xfrm>
          <a:prstGeom prst="rect">
            <a:avLst/>
          </a:prstGeom>
          <a:noFill/>
          <a:ln/>
        </p:spPr>
        <p:txBody>
          <a:bodyPr wrap="square" lIns="0" tIns="0" rIns="0" bIns="0" rtlCol="0" anchor="ctr"/>
          <a:lstStyle/>
          <a:p>
            <a:pPr algn="ctr">
              <a:lnSpc>
                <a:spcPct val="120000"/>
              </a:lnSpc>
            </a:pPr>
            <a:r>
              <a:rPr lang="en-US" sz="2000" b="1" dirty="0">
                <a:solidFill>
                  <a:srgbClr val="FFFFFF"/>
                </a:solidFill>
                <a:latin typeface="Noto Sans SC" pitchFamily="34" charset="0"/>
                <a:ea typeface="Noto Sans SC" pitchFamily="34" charset="-122"/>
                <a:cs typeface="Noto Sans SC" pitchFamily="34" charset="-120"/>
              </a:rPr>
              <a:t>3</a:t>
            </a:r>
            <a:endParaRPr lang="en-US" sz="1600" dirty="0"/>
          </a:p>
        </p:txBody>
      </p:sp>
      <p:sp>
        <p:nvSpPr>
          <p:cNvPr id="14" name="Text 12"/>
          <p:cNvSpPr/>
          <p:nvPr/>
        </p:nvSpPr>
        <p:spPr>
          <a:xfrm>
            <a:off x="965200" y="5264150"/>
            <a:ext cx="4838700" cy="355600"/>
          </a:xfrm>
          <a:prstGeom prst="rect">
            <a:avLst/>
          </a:prstGeom>
          <a:noFill/>
          <a:ln/>
        </p:spPr>
        <p:txBody>
          <a:bodyPr wrap="square" lIns="0" tIns="0" rIns="0" bIns="0" rtlCol="0" anchor="ctr"/>
          <a:lstStyle/>
          <a:p>
            <a:pPr>
              <a:lnSpc>
                <a:spcPct val="130000"/>
              </a:lnSpc>
            </a:pPr>
            <a:r>
              <a:rPr lang="en-US" sz="1800" b="1" dirty="0">
                <a:solidFill>
                  <a:srgbClr val="333333"/>
                </a:solidFill>
                <a:latin typeface="MiSans" pitchFamily="34" charset="0"/>
                <a:ea typeface="MiSans" pitchFamily="34" charset="-122"/>
                <a:cs typeface="MiSans" pitchFamily="34" charset="-120"/>
              </a:rPr>
              <a:t>Ejecútalo</a:t>
            </a:r>
            <a:endParaRPr lang="en-US" sz="1600" dirty="0"/>
          </a:p>
        </p:txBody>
      </p:sp>
      <p:sp>
        <p:nvSpPr>
          <p:cNvPr id="15" name="Text 13"/>
          <p:cNvSpPr/>
          <p:nvPr/>
        </p:nvSpPr>
        <p:spPr>
          <a:xfrm>
            <a:off x="965200" y="5619750"/>
            <a:ext cx="4813300" cy="520700"/>
          </a:xfrm>
          <a:prstGeom prst="rect">
            <a:avLst/>
          </a:prstGeom>
          <a:noFill/>
          <a:ln/>
        </p:spPr>
        <p:txBody>
          <a:bodyPr wrap="square" lIns="0" tIns="0" rIns="0" bIns="0" rtlCol="0" anchor="ctr"/>
          <a:lstStyle/>
          <a:p>
            <a:pPr>
              <a:lnSpc>
                <a:spcPct val="120000"/>
              </a:lnSpc>
            </a:pPr>
            <a:r>
              <a:rPr lang="en-US" sz="1400" dirty="0">
                <a:solidFill>
                  <a:srgbClr val="333333"/>
                </a:solidFill>
                <a:latin typeface="MiSans" pitchFamily="34" charset="0"/>
                <a:ea typeface="MiSans" pitchFamily="34" charset="-122"/>
                <a:cs typeface="MiSans" pitchFamily="34" charset="-120"/>
              </a:rPr>
              <a:t>Ejecuta el archivo desde la terminal o utiliza un IDE como </a:t>
            </a:r>
            <a:r>
              <a:rPr lang="en-US" sz="1400" dirty="0">
                <a:solidFill>
                  <a:srgbClr val="333333"/>
                </a:solidFill>
                <a:highlight>
                  <a:srgbClr val="E5E7EB">
                    <a:alpha val="100000"/>
                  </a:srgbClr>
                </a:highlight>
                <a:latin typeface="MiSans" pitchFamily="34" charset="0"/>
                <a:ea typeface="MiSans" pitchFamily="34" charset="-122"/>
                <a:cs typeface="MiSans" pitchFamily="34" charset="-120"/>
              </a:rPr>
              <a:t>VS Code </a:t>
            </a:r>
            <a:r>
              <a:rPr lang="en-US" sz="1400" dirty="0">
                <a:solidFill>
                  <a:srgbClr val="333333"/>
                </a:solidFill>
                <a:latin typeface="MiSans" pitchFamily="34" charset="0"/>
                <a:ea typeface="MiSans" pitchFamily="34" charset="-122"/>
                <a:cs typeface="MiSans" pitchFamily="34" charset="-120"/>
              </a:rPr>
              <a:t>o </a:t>
            </a:r>
            <a:r>
              <a:rPr lang="en-US" sz="1400" dirty="0">
                <a:solidFill>
                  <a:srgbClr val="333333"/>
                </a:solidFill>
                <a:highlight>
                  <a:srgbClr val="E5E7EB">
                    <a:alpha val="100000"/>
                  </a:srgbClr>
                </a:highlight>
                <a:latin typeface="MiSans" pitchFamily="34" charset="0"/>
                <a:ea typeface="MiSans" pitchFamily="34" charset="-122"/>
                <a:cs typeface="MiSans" pitchFamily="34" charset="-120"/>
              </a:rPr>
              <a:t>PyCharm </a:t>
            </a:r>
            <a:r>
              <a:rPr lang="en-US" sz="1400" dirty="0">
                <a:solidFill>
                  <a:srgbClr val="333333"/>
                </a:solidFill>
                <a:latin typeface="MiSans" pitchFamily="34" charset="0"/>
                <a:ea typeface="MiSans" pitchFamily="34" charset="-122"/>
                <a:cs typeface="MiSans" pitchFamily="34" charset="-120"/>
              </a:rPr>
              <a:t>para ver el resultado.</a:t>
            </a:r>
            <a:endParaRPr lang="en-US" sz="1600" dirty="0"/>
          </a:p>
        </p:txBody>
      </p:sp>
      <p:pic>
        <p:nvPicPr>
          <p:cNvPr id="16" name="Image 0" descr="https://kimi-web-img.moonshot.cn/img/www.home-designing.com/c051f5f0eb9d95beb9f41267e83378001c80db71.jpeg"/>
          <p:cNvPicPr>
            <a:picLocks noChangeAspect="1"/>
          </p:cNvPicPr>
          <p:nvPr/>
        </p:nvPicPr>
        <p:blipFill>
          <a:blip r:embed="rId3"/>
          <a:srcRect l="11667" r="11667"/>
          <a:stretch/>
        </p:blipFill>
        <p:spPr>
          <a:xfrm>
            <a:off x="6096000" y="889000"/>
            <a:ext cx="5842000" cy="5080000"/>
          </a:xfrm>
          <a:prstGeom prst="roundRect">
            <a:avLst>
              <a:gd name="adj" fmla="val 3000"/>
            </a:avLst>
          </a:prstGeom>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59EB5-A153-689A-0224-28D64F897A7C}"/>
            </a:ext>
          </a:extLst>
        </p:cNvPr>
        <p:cNvGrpSpPr/>
        <p:nvPr/>
      </p:nvGrpSpPr>
      <p:grpSpPr>
        <a:xfrm>
          <a:off x="0" y="0"/>
          <a:ext cx="0" cy="0"/>
          <a:chOff x="0" y="0"/>
          <a:chExt cx="0" cy="0"/>
        </a:xfrm>
      </p:grpSpPr>
      <p:sp>
        <p:nvSpPr>
          <p:cNvPr id="23" name="Rectángulo 22">
            <a:extLst>
              <a:ext uri="{FF2B5EF4-FFF2-40B4-BE49-F238E27FC236}">
                <a16:creationId xmlns:a16="http://schemas.microsoft.com/office/drawing/2014/main" id="{57920B1E-326F-FB54-12D2-501C1787BEEC}"/>
              </a:ext>
            </a:extLst>
          </p:cNvPr>
          <p:cNvSpPr/>
          <p:nvPr/>
        </p:nvSpPr>
        <p:spPr>
          <a:xfrm>
            <a:off x="7070837" y="2286000"/>
            <a:ext cx="4768031" cy="2661032"/>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Rectángulo 19">
            <a:extLst>
              <a:ext uri="{FF2B5EF4-FFF2-40B4-BE49-F238E27FC236}">
                <a16:creationId xmlns:a16="http://schemas.microsoft.com/office/drawing/2014/main" id="{1662B9CB-5F58-2B9A-929B-9C912D86782F}"/>
              </a:ext>
            </a:extLst>
          </p:cNvPr>
          <p:cNvSpPr/>
          <p:nvPr/>
        </p:nvSpPr>
        <p:spPr>
          <a:xfrm>
            <a:off x="460057" y="3839021"/>
            <a:ext cx="5635943" cy="2556422"/>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52721267-2BC6-75E1-6A63-6A4B97062D94}"/>
              </a:ext>
            </a:extLst>
          </p:cNvPr>
          <p:cNvSpPr/>
          <p:nvPr/>
        </p:nvSpPr>
        <p:spPr>
          <a:xfrm>
            <a:off x="460057" y="371157"/>
            <a:ext cx="6442188" cy="30578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Text 10">
            <a:extLst>
              <a:ext uri="{FF2B5EF4-FFF2-40B4-BE49-F238E27FC236}">
                <a16:creationId xmlns:a16="http://schemas.microsoft.com/office/drawing/2014/main" id="{6C00D4D2-032E-6CD0-CD50-C19D825682B3}"/>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52E06230-82A7-349D-5B13-A6F435AF467E}"/>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6092BC68-A987-81D8-29A8-CEB2E476CD9B}"/>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97E761E8-DB4B-568F-5253-8D4776AA2549}"/>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4" name="CuadroTexto 3">
            <a:extLst>
              <a:ext uri="{FF2B5EF4-FFF2-40B4-BE49-F238E27FC236}">
                <a16:creationId xmlns:a16="http://schemas.microsoft.com/office/drawing/2014/main" id="{E09BE679-29BD-E85E-E96D-723C4165E4A6}"/>
              </a:ext>
            </a:extLst>
          </p:cNvPr>
          <p:cNvSpPr txBox="1"/>
          <p:nvPr/>
        </p:nvSpPr>
        <p:spPr>
          <a:xfrm>
            <a:off x="460057" y="504179"/>
            <a:ext cx="6098458" cy="646331"/>
          </a:xfrm>
          <a:prstGeom prst="rect">
            <a:avLst/>
          </a:prstGeom>
          <a:noFill/>
        </p:spPr>
        <p:txBody>
          <a:bodyPr wrap="square">
            <a:spAutoFit/>
          </a:bodyPr>
          <a:lstStyle/>
          <a:p>
            <a:pPr>
              <a:buNone/>
            </a:pPr>
            <a:r>
              <a:rPr lang="es-MX" b="1" dirty="0"/>
              <a:t>1. Evidencias en una escena (Criminalística)</a:t>
            </a:r>
          </a:p>
          <a:p>
            <a:pPr>
              <a:buNone/>
            </a:pPr>
            <a:r>
              <a:rPr lang="es-MX" dirty="0"/>
              <a:t>Tienes una lista con evidencias encontradas en una escena:</a:t>
            </a:r>
          </a:p>
        </p:txBody>
      </p:sp>
      <p:pic>
        <p:nvPicPr>
          <p:cNvPr id="6" name="Imagen 5">
            <a:extLst>
              <a:ext uri="{FF2B5EF4-FFF2-40B4-BE49-F238E27FC236}">
                <a16:creationId xmlns:a16="http://schemas.microsoft.com/office/drawing/2014/main" id="{A7FD7D6F-58F7-A025-9D4B-8EA9CF887962}"/>
              </a:ext>
            </a:extLst>
          </p:cNvPr>
          <p:cNvPicPr>
            <a:picLocks noChangeAspect="1"/>
          </p:cNvPicPr>
          <p:nvPr/>
        </p:nvPicPr>
        <p:blipFill>
          <a:blip r:embed="rId3"/>
          <a:stretch>
            <a:fillRect/>
          </a:stretch>
        </p:blipFill>
        <p:spPr>
          <a:xfrm>
            <a:off x="585506" y="1150510"/>
            <a:ext cx="5973009" cy="685896"/>
          </a:xfrm>
          <a:prstGeom prst="rect">
            <a:avLst/>
          </a:prstGeom>
        </p:spPr>
      </p:pic>
      <p:sp>
        <p:nvSpPr>
          <p:cNvPr id="8" name="CuadroTexto 7">
            <a:extLst>
              <a:ext uri="{FF2B5EF4-FFF2-40B4-BE49-F238E27FC236}">
                <a16:creationId xmlns:a16="http://schemas.microsoft.com/office/drawing/2014/main" id="{0EA12A33-4435-0BF4-48E0-3C917DB0C1B5}"/>
              </a:ext>
            </a:extLst>
          </p:cNvPr>
          <p:cNvSpPr txBox="1"/>
          <p:nvPr/>
        </p:nvSpPr>
        <p:spPr>
          <a:xfrm>
            <a:off x="460057" y="1951672"/>
            <a:ext cx="6098458" cy="1477328"/>
          </a:xfrm>
          <a:prstGeom prst="rect">
            <a:avLst/>
          </a:prstGeom>
          <a:noFill/>
        </p:spPr>
        <p:txBody>
          <a:bodyPr wrap="square">
            <a:spAutoFit/>
          </a:bodyPr>
          <a:lstStyle/>
          <a:p>
            <a:pPr>
              <a:buNone/>
            </a:pPr>
            <a:r>
              <a:rPr lang="es-MX" b="1" dirty="0"/>
              <a:t>Ejercicio:</a:t>
            </a:r>
            <a:endParaRPr lang="es-MX" dirty="0"/>
          </a:p>
          <a:p>
            <a:pPr>
              <a:buFont typeface="Arial" panose="020B0604020202020204" pitchFamily="34" charset="0"/>
              <a:buChar char="•"/>
            </a:pPr>
            <a:r>
              <a:rPr lang="es-MX" dirty="0"/>
              <a:t>Agrega el elemento </a:t>
            </a:r>
            <a:r>
              <a:rPr lang="es-MX" dirty="0">
                <a:latin typeface="Courier New" panose="02070309020205020404" pitchFamily="49" charset="0"/>
              </a:rPr>
              <a:t>"ADN"</a:t>
            </a:r>
            <a:endParaRPr lang="es-MX" dirty="0"/>
          </a:p>
          <a:p>
            <a:pPr>
              <a:buFont typeface="Arial" panose="020B0604020202020204" pitchFamily="34" charset="0"/>
              <a:buChar char="•"/>
            </a:pPr>
            <a:r>
              <a:rPr lang="es-MX" dirty="0"/>
              <a:t>Elimina el duplicado de </a:t>
            </a:r>
            <a:r>
              <a:rPr lang="es-MX" dirty="0">
                <a:latin typeface="Courier New" panose="02070309020205020404" pitchFamily="49" charset="0"/>
              </a:rPr>
              <a:t>"huellas"</a:t>
            </a:r>
            <a:endParaRPr lang="es-MX" dirty="0"/>
          </a:p>
          <a:p>
            <a:pPr>
              <a:buFont typeface="Arial" panose="020B0604020202020204" pitchFamily="34" charset="0"/>
              <a:buChar char="•"/>
            </a:pPr>
            <a:r>
              <a:rPr lang="es-MX" dirty="0"/>
              <a:t>Ordena la lista alfabéticamente</a:t>
            </a:r>
          </a:p>
          <a:p>
            <a:pPr>
              <a:buFont typeface="Arial" panose="020B0604020202020204" pitchFamily="34" charset="0"/>
              <a:buChar char="•"/>
            </a:pPr>
            <a:r>
              <a:rPr lang="es-MX" dirty="0"/>
              <a:t>Muestra la lista resultante</a:t>
            </a:r>
          </a:p>
        </p:txBody>
      </p:sp>
      <p:sp>
        <p:nvSpPr>
          <p:cNvPr id="11" name="CuadroTexto 10">
            <a:extLst>
              <a:ext uri="{FF2B5EF4-FFF2-40B4-BE49-F238E27FC236}">
                <a16:creationId xmlns:a16="http://schemas.microsoft.com/office/drawing/2014/main" id="{7E4B7E5F-BB8A-6606-2A2B-8E91CF415814}"/>
              </a:ext>
            </a:extLst>
          </p:cNvPr>
          <p:cNvSpPr txBox="1"/>
          <p:nvPr/>
        </p:nvSpPr>
        <p:spPr>
          <a:xfrm>
            <a:off x="460057" y="3839021"/>
            <a:ext cx="6098458" cy="369332"/>
          </a:xfrm>
          <a:prstGeom prst="rect">
            <a:avLst/>
          </a:prstGeom>
          <a:noFill/>
        </p:spPr>
        <p:txBody>
          <a:bodyPr wrap="square">
            <a:spAutoFit/>
          </a:bodyPr>
          <a:lstStyle/>
          <a:p>
            <a:pPr>
              <a:buNone/>
            </a:pPr>
            <a:r>
              <a:rPr lang="es-MX" b="1" dirty="0"/>
              <a:t>2. Velocidades medidas en un experimento (Física)</a:t>
            </a:r>
          </a:p>
        </p:txBody>
      </p:sp>
      <p:pic>
        <p:nvPicPr>
          <p:cNvPr id="14" name="Imagen 13">
            <a:extLst>
              <a:ext uri="{FF2B5EF4-FFF2-40B4-BE49-F238E27FC236}">
                <a16:creationId xmlns:a16="http://schemas.microsoft.com/office/drawing/2014/main" id="{070CA688-EBC7-A01A-BD15-979B8C723773}"/>
              </a:ext>
            </a:extLst>
          </p:cNvPr>
          <p:cNvPicPr>
            <a:picLocks noChangeAspect="1"/>
          </p:cNvPicPr>
          <p:nvPr/>
        </p:nvPicPr>
        <p:blipFill>
          <a:blip r:embed="rId4"/>
          <a:stretch>
            <a:fillRect/>
          </a:stretch>
        </p:blipFill>
        <p:spPr>
          <a:xfrm>
            <a:off x="628650" y="4289715"/>
            <a:ext cx="4372585" cy="657317"/>
          </a:xfrm>
          <a:prstGeom prst="rect">
            <a:avLst/>
          </a:prstGeom>
        </p:spPr>
      </p:pic>
      <p:sp>
        <p:nvSpPr>
          <p:cNvPr id="18" name="CuadroTexto 17">
            <a:extLst>
              <a:ext uri="{FF2B5EF4-FFF2-40B4-BE49-F238E27FC236}">
                <a16:creationId xmlns:a16="http://schemas.microsoft.com/office/drawing/2014/main" id="{B8451B48-2FBB-7B5A-9768-F5DA6EA64D1D}"/>
              </a:ext>
            </a:extLst>
          </p:cNvPr>
          <p:cNvSpPr txBox="1"/>
          <p:nvPr/>
        </p:nvSpPr>
        <p:spPr>
          <a:xfrm>
            <a:off x="460057" y="5195114"/>
            <a:ext cx="6098458" cy="1200329"/>
          </a:xfrm>
          <a:prstGeom prst="rect">
            <a:avLst/>
          </a:prstGeom>
          <a:noFill/>
        </p:spPr>
        <p:txBody>
          <a:bodyPr wrap="square">
            <a:spAutoFit/>
          </a:bodyPr>
          <a:lstStyle/>
          <a:p>
            <a:pPr>
              <a:buNone/>
            </a:pPr>
            <a:r>
              <a:rPr lang="es-MX" b="1" dirty="0"/>
              <a:t>Ejercicio:</a:t>
            </a:r>
            <a:endParaRPr lang="es-MX" dirty="0"/>
          </a:p>
          <a:p>
            <a:pPr>
              <a:buFont typeface="Arial" panose="020B0604020202020204" pitchFamily="34" charset="0"/>
              <a:buChar char="•"/>
            </a:pPr>
            <a:r>
              <a:rPr lang="es-MX" dirty="0"/>
              <a:t>Agrega una nueva velocidad ingresada por el usuario</a:t>
            </a:r>
          </a:p>
          <a:p>
            <a:pPr>
              <a:buFont typeface="Arial" panose="020B0604020202020204" pitchFamily="34" charset="0"/>
              <a:buChar char="•"/>
            </a:pPr>
            <a:r>
              <a:rPr lang="es-MX" dirty="0"/>
              <a:t>Calcula el </a:t>
            </a:r>
            <a:r>
              <a:rPr lang="es-MX" i="1" dirty="0"/>
              <a:t>promedio</a:t>
            </a:r>
            <a:endParaRPr lang="es-MX" dirty="0"/>
          </a:p>
          <a:p>
            <a:pPr>
              <a:buFont typeface="Arial" panose="020B0604020202020204" pitchFamily="34" charset="0"/>
              <a:buChar char="•"/>
            </a:pPr>
            <a:r>
              <a:rPr lang="es-MX" dirty="0"/>
              <a:t>Muestra la velocidad máxima y mínima</a:t>
            </a:r>
          </a:p>
        </p:txBody>
      </p:sp>
      <p:sp>
        <p:nvSpPr>
          <p:cNvPr id="22" name="CuadroTexto 21">
            <a:extLst>
              <a:ext uri="{FF2B5EF4-FFF2-40B4-BE49-F238E27FC236}">
                <a16:creationId xmlns:a16="http://schemas.microsoft.com/office/drawing/2014/main" id="{9E979212-D5FB-E9BE-5C2E-B0F53C5697F2}"/>
              </a:ext>
            </a:extLst>
          </p:cNvPr>
          <p:cNvSpPr txBox="1"/>
          <p:nvPr/>
        </p:nvSpPr>
        <p:spPr>
          <a:xfrm>
            <a:off x="7070837" y="2286000"/>
            <a:ext cx="4768031" cy="2308324"/>
          </a:xfrm>
          <a:prstGeom prst="rect">
            <a:avLst/>
          </a:prstGeom>
          <a:noFill/>
        </p:spPr>
        <p:txBody>
          <a:bodyPr wrap="square">
            <a:spAutoFit/>
          </a:bodyPr>
          <a:lstStyle/>
          <a:p>
            <a:pPr>
              <a:buNone/>
            </a:pPr>
            <a:r>
              <a:rPr lang="es-MX" b="1" dirty="0"/>
              <a:t>3. Temperaturas de un sensor forense (Criminalística)</a:t>
            </a:r>
          </a:p>
          <a:p>
            <a:pPr>
              <a:buNone/>
            </a:pPr>
            <a:r>
              <a:rPr lang="es-MX" b="1" dirty="0"/>
              <a:t>Ejercicio:</a:t>
            </a:r>
            <a:br>
              <a:rPr lang="es-MX" dirty="0"/>
            </a:br>
            <a:r>
              <a:rPr lang="es-MX" dirty="0"/>
              <a:t>Escribe un programa que pida 5 temperaturas al usuario, las guarde en una lista y reporte:</a:t>
            </a:r>
          </a:p>
          <a:p>
            <a:pPr>
              <a:buFont typeface="Arial" panose="020B0604020202020204" pitchFamily="34" charset="0"/>
              <a:buChar char="•"/>
            </a:pPr>
            <a:r>
              <a:rPr lang="es-MX" dirty="0"/>
              <a:t>promedio</a:t>
            </a:r>
          </a:p>
          <a:p>
            <a:pPr>
              <a:buFont typeface="Arial" panose="020B0604020202020204" pitchFamily="34" charset="0"/>
              <a:buChar char="•"/>
            </a:pPr>
            <a:r>
              <a:rPr lang="es-MX" dirty="0"/>
              <a:t>diferencia entre mayor y menor</a:t>
            </a:r>
          </a:p>
          <a:p>
            <a:pPr>
              <a:buFont typeface="Arial" panose="020B0604020202020204" pitchFamily="34" charset="0"/>
              <a:buChar char="•"/>
            </a:pPr>
            <a:r>
              <a:rPr lang="es-MX" dirty="0"/>
              <a:t>lista ordenada</a:t>
            </a:r>
          </a:p>
        </p:txBody>
      </p:sp>
    </p:spTree>
    <p:extLst>
      <p:ext uri="{BB962C8B-B14F-4D97-AF65-F5344CB8AC3E}">
        <p14:creationId xmlns:p14="http://schemas.microsoft.com/office/powerpoint/2010/main" val="153152058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7701F-1717-DC2C-30F8-97933EF3B120}"/>
            </a:ext>
          </a:extLst>
        </p:cNvPr>
        <p:cNvGrpSpPr/>
        <p:nvPr/>
      </p:nvGrpSpPr>
      <p:grpSpPr>
        <a:xfrm>
          <a:off x="0" y="0"/>
          <a:ext cx="0" cy="0"/>
          <a:chOff x="0" y="0"/>
          <a:chExt cx="0" cy="0"/>
        </a:xfrm>
      </p:grpSpPr>
      <p:sp>
        <p:nvSpPr>
          <p:cNvPr id="20" name="Rectángulo 19">
            <a:extLst>
              <a:ext uri="{FF2B5EF4-FFF2-40B4-BE49-F238E27FC236}">
                <a16:creationId xmlns:a16="http://schemas.microsoft.com/office/drawing/2014/main" id="{4778ADA5-50C6-4F49-1BCC-8A5D6A2D4038}"/>
              </a:ext>
            </a:extLst>
          </p:cNvPr>
          <p:cNvSpPr/>
          <p:nvPr/>
        </p:nvSpPr>
        <p:spPr>
          <a:xfrm>
            <a:off x="460057" y="3950582"/>
            <a:ext cx="9111646" cy="2405973"/>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Rectángulo 8">
            <a:extLst>
              <a:ext uri="{FF2B5EF4-FFF2-40B4-BE49-F238E27FC236}">
                <a16:creationId xmlns:a16="http://schemas.microsoft.com/office/drawing/2014/main" id="{685EA549-8E94-F04F-5752-7D8CF80D965F}"/>
              </a:ext>
            </a:extLst>
          </p:cNvPr>
          <p:cNvSpPr/>
          <p:nvPr/>
        </p:nvSpPr>
        <p:spPr>
          <a:xfrm>
            <a:off x="6308622" y="202565"/>
            <a:ext cx="5591913" cy="30863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Text 10">
            <a:extLst>
              <a:ext uri="{FF2B5EF4-FFF2-40B4-BE49-F238E27FC236}">
                <a16:creationId xmlns:a16="http://schemas.microsoft.com/office/drawing/2014/main" id="{F25BCD73-20DF-534D-B05C-BAF1483A456F}"/>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122E73ED-3EB0-E3E3-56E8-9A845FF29086}"/>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83672621-F8B5-374E-8886-8A3235086FDE}"/>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4A45E221-F53F-043B-3EE9-D9CC8198C465}"/>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4" name="CuadroTexto 3">
            <a:extLst>
              <a:ext uri="{FF2B5EF4-FFF2-40B4-BE49-F238E27FC236}">
                <a16:creationId xmlns:a16="http://schemas.microsoft.com/office/drawing/2014/main" id="{6D1257D8-5DB8-E866-B63A-933FE00A668A}"/>
              </a:ext>
            </a:extLst>
          </p:cNvPr>
          <p:cNvSpPr txBox="1"/>
          <p:nvPr/>
        </p:nvSpPr>
        <p:spPr>
          <a:xfrm>
            <a:off x="6308622" y="371157"/>
            <a:ext cx="6098458" cy="369332"/>
          </a:xfrm>
          <a:prstGeom prst="rect">
            <a:avLst/>
          </a:prstGeom>
          <a:noFill/>
        </p:spPr>
        <p:txBody>
          <a:bodyPr wrap="square">
            <a:spAutoFit/>
          </a:bodyPr>
          <a:lstStyle/>
          <a:p>
            <a:r>
              <a:rPr lang="es-MX" b="1" dirty="0"/>
              <a:t>4. Estudiantes registrados en talleres (Administración)</a:t>
            </a:r>
            <a:endParaRPr lang="es-CO" b="1" dirty="0"/>
          </a:p>
        </p:txBody>
      </p:sp>
      <p:pic>
        <p:nvPicPr>
          <p:cNvPr id="6" name="Imagen 5">
            <a:extLst>
              <a:ext uri="{FF2B5EF4-FFF2-40B4-BE49-F238E27FC236}">
                <a16:creationId xmlns:a16="http://schemas.microsoft.com/office/drawing/2014/main" id="{358D464A-4E75-64C7-0E15-67B5F624FB82}"/>
              </a:ext>
            </a:extLst>
          </p:cNvPr>
          <p:cNvPicPr>
            <a:picLocks noChangeAspect="1"/>
          </p:cNvPicPr>
          <p:nvPr/>
        </p:nvPicPr>
        <p:blipFill>
          <a:blip r:embed="rId3"/>
          <a:stretch>
            <a:fillRect/>
          </a:stretch>
        </p:blipFill>
        <p:spPr>
          <a:xfrm>
            <a:off x="6762919" y="922169"/>
            <a:ext cx="4182059" cy="943107"/>
          </a:xfrm>
          <a:prstGeom prst="rect">
            <a:avLst/>
          </a:prstGeom>
        </p:spPr>
      </p:pic>
      <p:sp>
        <p:nvSpPr>
          <p:cNvPr id="8" name="CuadroTexto 7">
            <a:extLst>
              <a:ext uri="{FF2B5EF4-FFF2-40B4-BE49-F238E27FC236}">
                <a16:creationId xmlns:a16="http://schemas.microsoft.com/office/drawing/2014/main" id="{078B69A9-DF79-A946-AEDA-5774F0B72B0C}"/>
              </a:ext>
            </a:extLst>
          </p:cNvPr>
          <p:cNvSpPr txBox="1"/>
          <p:nvPr/>
        </p:nvSpPr>
        <p:spPr>
          <a:xfrm>
            <a:off x="6525547" y="2058795"/>
            <a:ext cx="4656802" cy="923330"/>
          </a:xfrm>
          <a:prstGeom prst="rect">
            <a:avLst/>
          </a:prstGeom>
          <a:noFill/>
        </p:spPr>
        <p:txBody>
          <a:bodyPr wrap="square">
            <a:spAutoFit/>
          </a:bodyPr>
          <a:lstStyle/>
          <a:p>
            <a:pPr>
              <a:buNone/>
            </a:pPr>
            <a:r>
              <a:rPr lang="es-MX" b="1" dirty="0"/>
              <a:t>Ejercicio:</a:t>
            </a:r>
            <a:endParaRPr lang="es-MX" dirty="0"/>
          </a:p>
          <a:p>
            <a:pPr>
              <a:buFont typeface="Arial" panose="020B0604020202020204" pitchFamily="34" charset="0"/>
              <a:buChar char="•"/>
            </a:pPr>
            <a:r>
              <a:rPr lang="es-MX" dirty="0"/>
              <a:t>¿Quiénes están en ambos talleres?</a:t>
            </a:r>
          </a:p>
          <a:p>
            <a:pPr>
              <a:buFont typeface="Arial" panose="020B0604020202020204" pitchFamily="34" charset="0"/>
              <a:buChar char="•"/>
            </a:pPr>
            <a:r>
              <a:rPr lang="es-MX" dirty="0"/>
              <a:t>¿Cuántos estudiantes únicos hay en total?</a:t>
            </a:r>
          </a:p>
        </p:txBody>
      </p:sp>
      <p:sp>
        <p:nvSpPr>
          <p:cNvPr id="11" name="CuadroTexto 10">
            <a:extLst>
              <a:ext uri="{FF2B5EF4-FFF2-40B4-BE49-F238E27FC236}">
                <a16:creationId xmlns:a16="http://schemas.microsoft.com/office/drawing/2014/main" id="{6CB46F79-1B9F-1AD1-FDDF-C5910AD28993}"/>
              </a:ext>
            </a:extLst>
          </p:cNvPr>
          <p:cNvSpPr txBox="1"/>
          <p:nvPr/>
        </p:nvSpPr>
        <p:spPr>
          <a:xfrm>
            <a:off x="771525" y="3950582"/>
            <a:ext cx="6201696" cy="369332"/>
          </a:xfrm>
          <a:prstGeom prst="rect">
            <a:avLst/>
          </a:prstGeom>
          <a:noFill/>
        </p:spPr>
        <p:txBody>
          <a:bodyPr wrap="square">
            <a:spAutoFit/>
          </a:bodyPr>
          <a:lstStyle/>
          <a:p>
            <a:r>
              <a:rPr lang="es-CO" b="1" dirty="0"/>
              <a:t>5. Base de datos de evidencias (Criminalística)</a:t>
            </a:r>
          </a:p>
        </p:txBody>
      </p:sp>
      <p:pic>
        <p:nvPicPr>
          <p:cNvPr id="14" name="Imagen 13">
            <a:extLst>
              <a:ext uri="{FF2B5EF4-FFF2-40B4-BE49-F238E27FC236}">
                <a16:creationId xmlns:a16="http://schemas.microsoft.com/office/drawing/2014/main" id="{74E3C62E-3862-D41D-6008-668CCA33957B}"/>
              </a:ext>
            </a:extLst>
          </p:cNvPr>
          <p:cNvPicPr>
            <a:picLocks noChangeAspect="1"/>
          </p:cNvPicPr>
          <p:nvPr/>
        </p:nvPicPr>
        <p:blipFill>
          <a:blip r:embed="rId4"/>
          <a:stretch>
            <a:fillRect/>
          </a:stretch>
        </p:blipFill>
        <p:spPr>
          <a:xfrm>
            <a:off x="771525" y="4462860"/>
            <a:ext cx="4534533" cy="1648055"/>
          </a:xfrm>
          <a:prstGeom prst="rect">
            <a:avLst/>
          </a:prstGeom>
        </p:spPr>
      </p:pic>
      <p:sp>
        <p:nvSpPr>
          <p:cNvPr id="18" name="CuadroTexto 17">
            <a:extLst>
              <a:ext uri="{FF2B5EF4-FFF2-40B4-BE49-F238E27FC236}">
                <a16:creationId xmlns:a16="http://schemas.microsoft.com/office/drawing/2014/main" id="{87526E95-8DD5-8FD7-8D56-B7CF22676771}"/>
              </a:ext>
            </a:extLst>
          </p:cNvPr>
          <p:cNvSpPr txBox="1"/>
          <p:nvPr/>
        </p:nvSpPr>
        <p:spPr>
          <a:xfrm>
            <a:off x="6018570" y="4686722"/>
            <a:ext cx="3662070" cy="1200329"/>
          </a:xfrm>
          <a:prstGeom prst="rect">
            <a:avLst/>
          </a:prstGeom>
          <a:noFill/>
        </p:spPr>
        <p:txBody>
          <a:bodyPr wrap="square">
            <a:spAutoFit/>
          </a:bodyPr>
          <a:lstStyle/>
          <a:p>
            <a:pPr>
              <a:buNone/>
            </a:pPr>
            <a:r>
              <a:rPr lang="es-MX" b="1" dirty="0"/>
              <a:t>Ejercicio:</a:t>
            </a:r>
            <a:endParaRPr lang="es-MX" dirty="0"/>
          </a:p>
          <a:p>
            <a:pPr>
              <a:buFont typeface="Arial" panose="020B0604020202020204" pitchFamily="34" charset="0"/>
              <a:buChar char="•"/>
            </a:pPr>
            <a:r>
              <a:rPr lang="es-MX" dirty="0"/>
              <a:t>Agrega una nueva evidencia</a:t>
            </a:r>
          </a:p>
          <a:p>
            <a:pPr>
              <a:buFont typeface="Arial" panose="020B0604020202020204" pitchFamily="34" charset="0"/>
              <a:buChar char="•"/>
            </a:pPr>
            <a:r>
              <a:rPr lang="es-MX" dirty="0"/>
              <a:t>Elimina </a:t>
            </a:r>
            <a:r>
              <a:rPr lang="es-MX" dirty="0">
                <a:latin typeface="Courier New" panose="02070309020205020404" pitchFamily="49" charset="0"/>
              </a:rPr>
              <a:t>"E002"</a:t>
            </a:r>
            <a:endParaRPr lang="es-MX" dirty="0"/>
          </a:p>
          <a:p>
            <a:pPr>
              <a:buFont typeface="Arial" panose="020B0604020202020204" pitchFamily="34" charset="0"/>
              <a:buChar char="•"/>
            </a:pPr>
            <a:r>
              <a:rPr lang="es-MX" dirty="0"/>
              <a:t>Muestra todas las claves y valores</a:t>
            </a:r>
          </a:p>
        </p:txBody>
      </p:sp>
    </p:spTree>
    <p:extLst>
      <p:ext uri="{BB962C8B-B14F-4D97-AF65-F5344CB8AC3E}">
        <p14:creationId xmlns:p14="http://schemas.microsoft.com/office/powerpoint/2010/main" val="170806518"/>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050AAF-5F76-87AF-6DEB-E7F7A988ED80}"/>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1EBC5930-434A-0A05-405C-D58AA586D236}"/>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A29D6AB0-FB88-5864-7DB9-E0760F96B431}"/>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0AF4675D-F6C0-F7FB-30E1-55288166B21E}"/>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C610030E-4872-9C3C-AF55-240D26409F9A}"/>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3" name="CuadroTexto 2">
            <a:extLst>
              <a:ext uri="{FF2B5EF4-FFF2-40B4-BE49-F238E27FC236}">
                <a16:creationId xmlns:a16="http://schemas.microsoft.com/office/drawing/2014/main" id="{999CB32A-3FCE-1694-5E6E-7246666B3858}"/>
              </a:ext>
            </a:extLst>
          </p:cNvPr>
          <p:cNvSpPr txBox="1"/>
          <p:nvPr/>
        </p:nvSpPr>
        <p:spPr>
          <a:xfrm>
            <a:off x="460057" y="268365"/>
            <a:ext cx="6098458" cy="2862322"/>
          </a:xfrm>
          <a:prstGeom prst="rect">
            <a:avLst/>
          </a:prstGeom>
        </p:spPr>
        <p:style>
          <a:lnRef idx="0">
            <a:schemeClr val="accent1"/>
          </a:lnRef>
          <a:fillRef idx="3">
            <a:schemeClr val="accent1"/>
          </a:fillRef>
          <a:effectRef idx="3">
            <a:schemeClr val="accent1"/>
          </a:effectRef>
          <a:fontRef idx="minor">
            <a:schemeClr val="lt1"/>
          </a:fontRef>
        </p:style>
        <p:txBody>
          <a:bodyPr wrap="square">
            <a:spAutoFit/>
          </a:bodyPr>
          <a:lstStyle/>
          <a:p>
            <a:pPr>
              <a:buNone/>
            </a:pPr>
            <a:r>
              <a:rPr lang="es-MX" b="1" dirty="0"/>
              <a:t>6. Tienda</a:t>
            </a:r>
          </a:p>
          <a:p>
            <a:pPr>
              <a:buNone/>
            </a:pPr>
            <a:r>
              <a:rPr lang="es-MX" b="1" dirty="0"/>
              <a:t>Enunciado:</a:t>
            </a:r>
            <a:br>
              <a:rPr lang="es-MX" dirty="0"/>
            </a:br>
            <a:r>
              <a:rPr lang="es-MX" dirty="0"/>
              <a:t>Crea un programa que permita registrar ingreso y salida de mercancía.</a:t>
            </a:r>
            <a:br>
              <a:rPr lang="es-MX" dirty="0"/>
            </a:br>
            <a:r>
              <a:rPr lang="es-MX" dirty="0"/>
              <a:t>Debe permitir:</a:t>
            </a:r>
            <a:br>
              <a:rPr lang="es-MX" dirty="0"/>
            </a:br>
            <a:r>
              <a:rPr lang="es-MX" dirty="0"/>
              <a:t>✔ Agregar productos</a:t>
            </a:r>
            <a:br>
              <a:rPr lang="es-MX" dirty="0"/>
            </a:br>
            <a:r>
              <a:rPr lang="es-MX" dirty="0"/>
              <a:t>✔ Modificar datos</a:t>
            </a:r>
            <a:br>
              <a:rPr lang="es-MX" dirty="0"/>
            </a:br>
            <a:r>
              <a:rPr lang="es-MX" dirty="0"/>
              <a:t>✔ Ingreso y salida de mercancía</a:t>
            </a:r>
            <a:br>
              <a:rPr lang="es-MX" dirty="0"/>
            </a:br>
            <a:r>
              <a:rPr lang="es-MX" dirty="0"/>
              <a:t>✔ Eliminar productos</a:t>
            </a:r>
            <a:br>
              <a:rPr lang="es-MX" dirty="0"/>
            </a:br>
            <a:r>
              <a:rPr lang="es-MX" dirty="0"/>
              <a:t>✔ Mostrar inventario</a:t>
            </a:r>
          </a:p>
        </p:txBody>
      </p:sp>
      <p:sp>
        <p:nvSpPr>
          <p:cNvPr id="7" name="CuadroTexto 6">
            <a:extLst>
              <a:ext uri="{FF2B5EF4-FFF2-40B4-BE49-F238E27FC236}">
                <a16:creationId xmlns:a16="http://schemas.microsoft.com/office/drawing/2014/main" id="{445F1FC5-CFC2-3B2F-91A3-51FE2BBC8BAB}"/>
              </a:ext>
            </a:extLst>
          </p:cNvPr>
          <p:cNvSpPr txBox="1"/>
          <p:nvPr/>
        </p:nvSpPr>
        <p:spPr>
          <a:xfrm>
            <a:off x="4730545" y="3736664"/>
            <a:ext cx="6448732" cy="23083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s-MX" b="1" dirty="0"/>
              <a:t>7. Registro de estudiantes</a:t>
            </a:r>
          </a:p>
          <a:p>
            <a:r>
              <a:rPr lang="es-MX" b="1" dirty="0"/>
              <a:t>Enunciado:</a:t>
            </a:r>
            <a:br>
              <a:rPr lang="es-MX" dirty="0"/>
            </a:br>
            <a:r>
              <a:rPr lang="es-MX" dirty="0"/>
              <a:t>Crea un sistema donde se pueda:</a:t>
            </a:r>
            <a:br>
              <a:rPr lang="es-MX" dirty="0"/>
            </a:br>
            <a:r>
              <a:rPr lang="es-MX" dirty="0"/>
              <a:t>✔ Agregar estudiantes</a:t>
            </a:r>
            <a:br>
              <a:rPr lang="es-MX" dirty="0"/>
            </a:br>
            <a:r>
              <a:rPr lang="es-MX" dirty="0"/>
              <a:t>✔ Modificar estudiante</a:t>
            </a:r>
            <a:br>
              <a:rPr lang="es-MX" dirty="0"/>
            </a:br>
            <a:r>
              <a:rPr lang="es-MX" dirty="0"/>
              <a:t>✔ Eliminar estudiante</a:t>
            </a:r>
            <a:br>
              <a:rPr lang="es-MX" dirty="0"/>
            </a:br>
            <a:r>
              <a:rPr lang="es-MX" dirty="0"/>
              <a:t>✔ Buscar estudiante</a:t>
            </a:r>
            <a:br>
              <a:rPr lang="es-MX" dirty="0"/>
            </a:br>
            <a:r>
              <a:rPr lang="es-MX" dirty="0"/>
              <a:t>✔ Mostrar todos</a:t>
            </a:r>
            <a:endParaRPr lang="es-CO" dirty="0"/>
          </a:p>
        </p:txBody>
      </p:sp>
    </p:spTree>
    <p:extLst>
      <p:ext uri="{BB962C8B-B14F-4D97-AF65-F5344CB8AC3E}">
        <p14:creationId xmlns:p14="http://schemas.microsoft.com/office/powerpoint/2010/main" val="3331429521"/>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C5D0C-D29D-E9C8-D73D-809DD646ACB8}"/>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7D0A6047-5246-F8D9-D282-4DEAA2B65EBF}"/>
              </a:ext>
            </a:extLst>
          </p:cNvPr>
          <p:cNvSpPr/>
          <p:nvPr/>
        </p:nvSpPr>
        <p:spPr>
          <a:xfrm>
            <a:off x="9368155" y="6143625"/>
            <a:ext cx="2667000"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3">
            <a:extLst>
              <a:ext uri="{FF2B5EF4-FFF2-40B4-BE49-F238E27FC236}">
                <a16:creationId xmlns:a16="http://schemas.microsoft.com/office/drawing/2014/main" id="{ACA863B6-B911-539B-029A-0444D559264E}"/>
              </a:ext>
            </a:extLst>
          </p:cNvPr>
          <p:cNvSpPr/>
          <p:nvPr/>
        </p:nvSpPr>
        <p:spPr>
          <a:xfrm>
            <a:off x="9368155" y="5563870"/>
            <a:ext cx="2667000"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a:extLst>
              <a:ext uri="{FF2B5EF4-FFF2-40B4-BE49-F238E27FC236}">
                <a16:creationId xmlns:a16="http://schemas.microsoft.com/office/drawing/2014/main" id="{94E898AD-8982-8D01-5A90-294910A94122}"/>
              </a:ext>
            </a:extLst>
          </p:cNvPr>
          <p:cNvSpPr/>
          <p:nvPr/>
        </p:nvSpPr>
        <p:spPr>
          <a:xfrm>
            <a:off x="1870710" y="1315085"/>
            <a:ext cx="8588375" cy="1771015"/>
          </a:xfrm>
          <a:prstGeom prst="rect">
            <a:avLst/>
          </a:prstGeom>
          <a:noFill/>
          <a:ln/>
        </p:spPr>
        <p:txBody>
          <a:bodyPr wrap="square" lIns="91440" tIns="45720" rIns="91440" bIns="45720" rtlCol="0" anchor="ctr"/>
          <a:lstStyle/>
          <a:p>
            <a:pPr algn="ctr">
              <a:lnSpc>
                <a:spcPct val="100000"/>
              </a:lnSpc>
            </a:pPr>
            <a:r>
              <a:rPr lang="en-US" sz="11500" b="1" dirty="0">
                <a:solidFill>
                  <a:srgbClr val="000000"/>
                </a:solidFill>
                <a:latin typeface="MiSans" pitchFamily="34" charset="0"/>
                <a:ea typeface="MiSans" pitchFamily="34" charset="-122"/>
                <a:cs typeface="MiSans" pitchFamily="34" charset="-120"/>
              </a:rPr>
              <a:t>THANKS!</a:t>
            </a:r>
            <a:endParaRPr lang="en-US" sz="1600" dirty="0"/>
          </a:p>
        </p:txBody>
      </p:sp>
      <p:sp>
        <p:nvSpPr>
          <p:cNvPr id="7" name="Shape 5">
            <a:extLst>
              <a:ext uri="{FF2B5EF4-FFF2-40B4-BE49-F238E27FC236}">
                <a16:creationId xmlns:a16="http://schemas.microsoft.com/office/drawing/2014/main" id="{A11CC8AB-E74E-74EC-B1B1-9C5150CB8DFD}"/>
              </a:ext>
            </a:extLst>
          </p:cNvPr>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8" name="Text 6">
            <a:extLst>
              <a:ext uri="{FF2B5EF4-FFF2-40B4-BE49-F238E27FC236}">
                <a16:creationId xmlns:a16="http://schemas.microsoft.com/office/drawing/2014/main" id="{A70B206F-BAF2-6841-5687-551B533ADFE3}"/>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a:extLst>
              <a:ext uri="{FF2B5EF4-FFF2-40B4-BE49-F238E27FC236}">
                <a16:creationId xmlns:a16="http://schemas.microsoft.com/office/drawing/2014/main" id="{BAA8AA59-CA9B-B7DD-353E-829E11988268}"/>
              </a:ext>
            </a:extLst>
          </p:cNvPr>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0" name="Text 8">
            <a:extLst>
              <a:ext uri="{FF2B5EF4-FFF2-40B4-BE49-F238E27FC236}">
                <a16:creationId xmlns:a16="http://schemas.microsoft.com/office/drawing/2014/main" id="{D752AB50-8BE4-CF33-72E7-234C890E3387}"/>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a:extLst>
              <a:ext uri="{FF2B5EF4-FFF2-40B4-BE49-F238E27FC236}">
                <a16:creationId xmlns:a16="http://schemas.microsoft.com/office/drawing/2014/main" id="{1CFF74E6-C6DF-D4FF-AE4E-CB0BBCAC43D6}"/>
              </a:ext>
            </a:extLst>
          </p:cNvPr>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2" name="Text 10">
            <a:extLst>
              <a:ext uri="{FF2B5EF4-FFF2-40B4-BE49-F238E27FC236}">
                <a16:creationId xmlns:a16="http://schemas.microsoft.com/office/drawing/2014/main" id="{C1EB6E0B-E507-E33D-87FB-30923EC67EEE}"/>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a:extLst>
              <a:ext uri="{FF2B5EF4-FFF2-40B4-BE49-F238E27FC236}">
                <a16:creationId xmlns:a16="http://schemas.microsoft.com/office/drawing/2014/main" id="{EC33643A-BA8E-D705-6C76-38BC29A6DBFF}"/>
              </a:ext>
            </a:extLst>
          </p:cNvPr>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4" name="Text 12">
            <a:extLst>
              <a:ext uri="{FF2B5EF4-FFF2-40B4-BE49-F238E27FC236}">
                <a16:creationId xmlns:a16="http://schemas.microsoft.com/office/drawing/2014/main" id="{778B8B8C-D15B-E9DC-F0E5-C7C6BF598C2C}"/>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a:extLst>
              <a:ext uri="{FF2B5EF4-FFF2-40B4-BE49-F238E27FC236}">
                <a16:creationId xmlns:a16="http://schemas.microsoft.com/office/drawing/2014/main" id="{6460FC8E-E6EA-5568-EA8E-F01913860A2B}"/>
              </a:ext>
            </a:extLst>
          </p:cNvPr>
          <p:cNvSpPr/>
          <p:nvPr/>
        </p:nvSpPr>
        <p:spPr>
          <a:xfrm>
            <a:off x="1701165" y="1215390"/>
            <a:ext cx="8762365" cy="1905635"/>
          </a:xfrm>
          <a:prstGeom prst="rect">
            <a:avLst/>
          </a:prstGeom>
          <a:solidFill>
            <a:srgbClr val="000000">
              <a:alpha val="0"/>
            </a:srgbClr>
          </a:solidFill>
          <a:ln w="57150">
            <a:solidFill>
              <a:srgbClr val="00B0F0"/>
            </a:solidFill>
            <a:prstDash val="solid"/>
          </a:ln>
        </p:spPr>
        <p:txBody>
          <a:bodyPr/>
          <a:lstStyle/>
          <a:p>
            <a:endParaRPr lang="es-CO" dirty="0"/>
          </a:p>
        </p:txBody>
      </p:sp>
      <p:sp>
        <p:nvSpPr>
          <p:cNvPr id="16" name="Text 14">
            <a:extLst>
              <a:ext uri="{FF2B5EF4-FFF2-40B4-BE49-F238E27FC236}">
                <a16:creationId xmlns:a16="http://schemas.microsoft.com/office/drawing/2014/main" id="{562F912E-5D2D-50FF-73AE-3826DDBE98A7}"/>
              </a:ext>
            </a:extLst>
          </p:cNvPr>
          <p:cNvSpPr/>
          <p:nvPr/>
        </p:nvSpPr>
        <p:spPr>
          <a:xfrm>
            <a:off x="1701165" y="1215390"/>
            <a:ext cx="8762365" cy="1905635"/>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0" descr="https://kimi-img.moonshot.cn/pub/slides/slides_tmpl/image/25-08-27-19:57:41-d2nf5d98bjvh7rlivslg.png">
            <a:extLst>
              <a:ext uri="{FF2B5EF4-FFF2-40B4-BE49-F238E27FC236}">
                <a16:creationId xmlns:a16="http://schemas.microsoft.com/office/drawing/2014/main" id="{C883008D-8722-2782-02C1-50F452882394}"/>
              </a:ext>
            </a:extLst>
          </p:cNvPr>
          <p:cNvPicPr>
            <a:picLocks noChangeAspect="1"/>
          </p:cNvPicPr>
          <p:nvPr/>
        </p:nvPicPr>
        <p:blipFill>
          <a:blip r:embed="rId3"/>
          <a:srcRect b="42278"/>
          <a:stretch/>
        </p:blipFill>
        <p:spPr>
          <a:xfrm>
            <a:off x="2338070" y="2733675"/>
            <a:ext cx="7030085" cy="4124325"/>
          </a:xfrm>
          <a:prstGeom prst="rect">
            <a:avLst/>
          </a:prstGeom>
        </p:spPr>
      </p:pic>
      <p:sp>
        <p:nvSpPr>
          <p:cNvPr id="20" name="Shape 17">
            <a:extLst>
              <a:ext uri="{FF2B5EF4-FFF2-40B4-BE49-F238E27FC236}">
                <a16:creationId xmlns:a16="http://schemas.microsoft.com/office/drawing/2014/main" id="{D7C7004E-7E7A-263E-D7F8-379BA19A14A9}"/>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21" name="Shape 18">
            <a:extLst>
              <a:ext uri="{FF2B5EF4-FFF2-40B4-BE49-F238E27FC236}">
                <a16:creationId xmlns:a16="http://schemas.microsoft.com/office/drawing/2014/main" id="{E938C5D0-8AF7-0E71-8527-549DB389325D}"/>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22" name="Shape 19">
            <a:extLst>
              <a:ext uri="{FF2B5EF4-FFF2-40B4-BE49-F238E27FC236}">
                <a16:creationId xmlns:a16="http://schemas.microsoft.com/office/drawing/2014/main" id="{7423843D-3BB7-036A-B21E-91AC5C43E1B3}"/>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Tree>
    <p:extLst>
      <p:ext uri="{BB962C8B-B14F-4D97-AF65-F5344CB8AC3E}">
        <p14:creationId xmlns:p14="http://schemas.microsoft.com/office/powerpoint/2010/main" val="262969222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A5CC9C-D902-DEEE-3B82-F6B4AA4E66D1}"/>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7ABE189A-1CE5-12D3-5810-A07034FE1118}"/>
              </a:ext>
            </a:extLst>
          </p:cNvPr>
          <p:cNvSpPr/>
          <p:nvPr/>
        </p:nvSpPr>
        <p:spPr>
          <a:xfrm>
            <a:off x="9493250" y="6143625"/>
            <a:ext cx="2541905"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3">
            <a:extLst>
              <a:ext uri="{FF2B5EF4-FFF2-40B4-BE49-F238E27FC236}">
                <a16:creationId xmlns:a16="http://schemas.microsoft.com/office/drawing/2014/main" id="{05C68BEC-9193-8233-EE56-82B3D2D6CA40}"/>
              </a:ext>
            </a:extLst>
          </p:cNvPr>
          <p:cNvSpPr/>
          <p:nvPr/>
        </p:nvSpPr>
        <p:spPr>
          <a:xfrm>
            <a:off x="9493250" y="5563870"/>
            <a:ext cx="2541905"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a:extLst>
              <a:ext uri="{FF2B5EF4-FFF2-40B4-BE49-F238E27FC236}">
                <a16:creationId xmlns:a16="http://schemas.microsoft.com/office/drawing/2014/main" id="{86B06B31-63C8-9D85-7A17-627AA93DF164}"/>
              </a:ext>
            </a:extLst>
          </p:cNvPr>
          <p:cNvSpPr/>
          <p:nvPr/>
        </p:nvSpPr>
        <p:spPr>
          <a:xfrm>
            <a:off x="1870710" y="1315085"/>
            <a:ext cx="8588375" cy="1771015"/>
          </a:xfrm>
          <a:prstGeom prst="rect">
            <a:avLst/>
          </a:prstGeom>
          <a:noFill/>
          <a:ln/>
        </p:spPr>
        <p:txBody>
          <a:bodyPr wrap="square" lIns="91440" tIns="45720" rIns="91440" bIns="45720" rtlCol="0" anchor="ctr"/>
          <a:lstStyle/>
          <a:p>
            <a:pPr algn="ctr">
              <a:lnSpc>
                <a:spcPct val="100000"/>
              </a:lnSpc>
            </a:pPr>
            <a:r>
              <a:rPr lang="en-US" sz="4800" b="1" dirty="0">
                <a:solidFill>
                  <a:srgbClr val="000000"/>
                </a:solidFill>
                <a:latin typeface="MiSans" pitchFamily="34" charset="0"/>
                <a:ea typeface="MiSans" pitchFamily="34" charset="-122"/>
                <a:cs typeface="MiSans" pitchFamily="34" charset="-120"/>
              </a:rPr>
              <a:t>LIBREARIAS EN PYTHON</a:t>
            </a:r>
            <a:endParaRPr lang="en-US" sz="1600" dirty="0"/>
          </a:p>
        </p:txBody>
      </p:sp>
      <p:sp>
        <p:nvSpPr>
          <p:cNvPr id="7" name="Shape 5">
            <a:extLst>
              <a:ext uri="{FF2B5EF4-FFF2-40B4-BE49-F238E27FC236}">
                <a16:creationId xmlns:a16="http://schemas.microsoft.com/office/drawing/2014/main" id="{79558353-74A8-967B-87AC-7DF70948AA98}"/>
              </a:ext>
            </a:extLst>
          </p:cNvPr>
          <p:cNvSpPr/>
          <p:nvPr/>
        </p:nvSpPr>
        <p:spPr>
          <a:xfrm>
            <a:off x="2675255" y="1055370"/>
            <a:ext cx="337185" cy="337185"/>
          </a:xfrm>
          <a:prstGeom prst="ellipse">
            <a:avLst/>
          </a:prstGeom>
          <a:solidFill>
            <a:srgbClr val="FFFFFF"/>
          </a:solidFill>
          <a:ln w="19050">
            <a:solidFill>
              <a:srgbClr val="00B0F0"/>
            </a:solidFill>
            <a:prstDash val="solid"/>
          </a:ln>
        </p:spPr>
        <p:txBody>
          <a:bodyPr/>
          <a:lstStyle/>
          <a:p>
            <a:endParaRPr lang="es-CO"/>
          </a:p>
        </p:txBody>
      </p:sp>
      <p:sp>
        <p:nvSpPr>
          <p:cNvPr id="8" name="Text 6">
            <a:extLst>
              <a:ext uri="{FF2B5EF4-FFF2-40B4-BE49-F238E27FC236}">
                <a16:creationId xmlns:a16="http://schemas.microsoft.com/office/drawing/2014/main" id="{CBF0BC59-3196-B1AF-1BE2-2BE004AC101A}"/>
              </a:ext>
            </a:extLst>
          </p:cNvPr>
          <p:cNvSpPr/>
          <p:nvPr/>
        </p:nvSpPr>
        <p:spPr>
          <a:xfrm>
            <a:off x="267525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a:extLst>
              <a:ext uri="{FF2B5EF4-FFF2-40B4-BE49-F238E27FC236}">
                <a16:creationId xmlns:a16="http://schemas.microsoft.com/office/drawing/2014/main" id="{54740D43-EE52-8E8E-9307-87E3BA8EB7F2}"/>
              </a:ext>
            </a:extLst>
          </p:cNvPr>
          <p:cNvSpPr/>
          <p:nvPr/>
        </p:nvSpPr>
        <p:spPr>
          <a:xfrm>
            <a:off x="3635375" y="1055370"/>
            <a:ext cx="337185" cy="337185"/>
          </a:xfrm>
          <a:prstGeom prst="ellipse">
            <a:avLst/>
          </a:prstGeom>
          <a:solidFill>
            <a:srgbClr val="FFFFFF"/>
          </a:solidFill>
          <a:ln w="19050">
            <a:solidFill>
              <a:srgbClr val="00B0F0"/>
            </a:solidFill>
            <a:prstDash val="solid"/>
          </a:ln>
        </p:spPr>
        <p:txBody>
          <a:bodyPr/>
          <a:lstStyle/>
          <a:p>
            <a:endParaRPr lang="es-CO"/>
          </a:p>
        </p:txBody>
      </p:sp>
      <p:sp>
        <p:nvSpPr>
          <p:cNvPr id="10" name="Text 8">
            <a:extLst>
              <a:ext uri="{FF2B5EF4-FFF2-40B4-BE49-F238E27FC236}">
                <a16:creationId xmlns:a16="http://schemas.microsoft.com/office/drawing/2014/main" id="{442E9C9F-DEBF-A75C-110B-5B7503983C2C}"/>
              </a:ext>
            </a:extLst>
          </p:cNvPr>
          <p:cNvSpPr/>
          <p:nvPr/>
        </p:nvSpPr>
        <p:spPr>
          <a:xfrm>
            <a:off x="363537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a:extLst>
              <a:ext uri="{FF2B5EF4-FFF2-40B4-BE49-F238E27FC236}">
                <a16:creationId xmlns:a16="http://schemas.microsoft.com/office/drawing/2014/main" id="{CECD6748-9AC9-4B4E-27D6-30CEA1D94C1A}"/>
              </a:ext>
            </a:extLst>
          </p:cNvPr>
          <p:cNvSpPr/>
          <p:nvPr/>
        </p:nvSpPr>
        <p:spPr>
          <a:xfrm>
            <a:off x="3155315" y="1055370"/>
            <a:ext cx="337185" cy="337185"/>
          </a:xfrm>
          <a:prstGeom prst="ellipse">
            <a:avLst/>
          </a:prstGeom>
          <a:solidFill>
            <a:srgbClr val="00B0F0"/>
          </a:solidFill>
          <a:ln w="19050">
            <a:solidFill>
              <a:srgbClr val="FFFFFF"/>
            </a:solidFill>
            <a:prstDash val="solid"/>
          </a:ln>
        </p:spPr>
        <p:txBody>
          <a:bodyPr/>
          <a:lstStyle/>
          <a:p>
            <a:endParaRPr lang="es-CO"/>
          </a:p>
        </p:txBody>
      </p:sp>
      <p:sp>
        <p:nvSpPr>
          <p:cNvPr id="12" name="Text 10">
            <a:extLst>
              <a:ext uri="{FF2B5EF4-FFF2-40B4-BE49-F238E27FC236}">
                <a16:creationId xmlns:a16="http://schemas.microsoft.com/office/drawing/2014/main" id="{2873990F-B8A3-4DD6-DBDB-8B62C8390216}"/>
              </a:ext>
            </a:extLst>
          </p:cNvPr>
          <p:cNvSpPr/>
          <p:nvPr/>
        </p:nvSpPr>
        <p:spPr>
          <a:xfrm>
            <a:off x="315531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a:extLst>
              <a:ext uri="{FF2B5EF4-FFF2-40B4-BE49-F238E27FC236}">
                <a16:creationId xmlns:a16="http://schemas.microsoft.com/office/drawing/2014/main" id="{582148C8-9A8A-36EB-7EF2-B1A0ABC4552E}"/>
              </a:ext>
            </a:extLst>
          </p:cNvPr>
          <p:cNvSpPr/>
          <p:nvPr/>
        </p:nvSpPr>
        <p:spPr>
          <a:xfrm>
            <a:off x="4115435" y="1055370"/>
            <a:ext cx="337185" cy="337185"/>
          </a:xfrm>
          <a:prstGeom prst="ellipse">
            <a:avLst/>
          </a:prstGeom>
          <a:solidFill>
            <a:srgbClr val="00B0F0"/>
          </a:solidFill>
          <a:ln w="19050">
            <a:solidFill>
              <a:srgbClr val="FFFFFF"/>
            </a:solidFill>
            <a:prstDash val="solid"/>
          </a:ln>
        </p:spPr>
        <p:txBody>
          <a:bodyPr/>
          <a:lstStyle/>
          <a:p>
            <a:endParaRPr lang="es-CO"/>
          </a:p>
        </p:txBody>
      </p:sp>
      <p:sp>
        <p:nvSpPr>
          <p:cNvPr id="14" name="Text 12">
            <a:extLst>
              <a:ext uri="{FF2B5EF4-FFF2-40B4-BE49-F238E27FC236}">
                <a16:creationId xmlns:a16="http://schemas.microsoft.com/office/drawing/2014/main" id="{B2BBED53-B6BF-10E0-E0C8-EC8D875B556D}"/>
              </a:ext>
            </a:extLst>
          </p:cNvPr>
          <p:cNvSpPr/>
          <p:nvPr/>
        </p:nvSpPr>
        <p:spPr>
          <a:xfrm>
            <a:off x="411543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a:extLst>
              <a:ext uri="{FF2B5EF4-FFF2-40B4-BE49-F238E27FC236}">
                <a16:creationId xmlns:a16="http://schemas.microsoft.com/office/drawing/2014/main" id="{9C703E62-BED6-564F-8056-60A42C887B0E}"/>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8" name="Shape 16">
            <a:extLst>
              <a:ext uri="{FF2B5EF4-FFF2-40B4-BE49-F238E27FC236}">
                <a16:creationId xmlns:a16="http://schemas.microsoft.com/office/drawing/2014/main" id="{FEBC7856-A285-77DA-A52C-9E7E0C7A83CA}"/>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9" name="Shape 17">
            <a:extLst>
              <a:ext uri="{FF2B5EF4-FFF2-40B4-BE49-F238E27FC236}">
                <a16:creationId xmlns:a16="http://schemas.microsoft.com/office/drawing/2014/main" id="{279F2085-D164-64DA-2C4A-44AAFEB11230}"/>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20" name="Shape 18">
            <a:extLst>
              <a:ext uri="{FF2B5EF4-FFF2-40B4-BE49-F238E27FC236}">
                <a16:creationId xmlns:a16="http://schemas.microsoft.com/office/drawing/2014/main" id="{E45F3165-FE64-B835-5E05-92D77D71D2BC}"/>
              </a:ext>
            </a:extLst>
          </p:cNvPr>
          <p:cNvSpPr/>
          <p:nvPr/>
        </p:nvSpPr>
        <p:spPr>
          <a:xfrm>
            <a:off x="4888230" y="1223645"/>
            <a:ext cx="5448300" cy="0"/>
          </a:xfrm>
          <a:prstGeom prst="line">
            <a:avLst/>
          </a:prstGeom>
          <a:noFill/>
          <a:ln w="57150">
            <a:solidFill>
              <a:srgbClr val="00B0F0"/>
            </a:solidFill>
            <a:prstDash val="solid"/>
            <a:headEnd type="none"/>
            <a:tailEnd type="none"/>
          </a:ln>
        </p:spPr>
        <p:txBody>
          <a:bodyPr/>
          <a:lstStyle/>
          <a:p>
            <a:endParaRPr lang="es-CO"/>
          </a:p>
        </p:txBody>
      </p:sp>
      <p:sp>
        <p:nvSpPr>
          <p:cNvPr id="21" name="Shape 19">
            <a:extLst>
              <a:ext uri="{FF2B5EF4-FFF2-40B4-BE49-F238E27FC236}">
                <a16:creationId xmlns:a16="http://schemas.microsoft.com/office/drawing/2014/main" id="{FD0347EC-2F4B-2EA9-8D79-190AB280D726}"/>
              </a:ext>
            </a:extLst>
          </p:cNvPr>
          <p:cNvSpPr/>
          <p:nvPr/>
        </p:nvSpPr>
        <p:spPr>
          <a:xfrm>
            <a:off x="1588770" y="2950845"/>
            <a:ext cx="8747760" cy="0"/>
          </a:xfrm>
          <a:prstGeom prst="line">
            <a:avLst/>
          </a:prstGeom>
          <a:noFill/>
          <a:ln w="57150">
            <a:solidFill>
              <a:srgbClr val="00B0F0"/>
            </a:solidFill>
            <a:prstDash val="solid"/>
            <a:headEnd type="none"/>
            <a:tailEnd type="none"/>
          </a:ln>
        </p:spPr>
        <p:txBody>
          <a:bodyPr/>
          <a:lstStyle/>
          <a:p>
            <a:endParaRPr lang="es-CO"/>
          </a:p>
        </p:txBody>
      </p:sp>
      <p:sp>
        <p:nvSpPr>
          <p:cNvPr id="22" name="Shape 20">
            <a:extLst>
              <a:ext uri="{FF2B5EF4-FFF2-40B4-BE49-F238E27FC236}">
                <a16:creationId xmlns:a16="http://schemas.microsoft.com/office/drawing/2014/main" id="{22FC03EB-7170-70AC-1267-97C5948BDC1A}"/>
              </a:ext>
            </a:extLst>
          </p:cNvPr>
          <p:cNvSpPr/>
          <p:nvPr/>
        </p:nvSpPr>
        <p:spPr>
          <a:xfrm>
            <a:off x="10342245" y="1207135"/>
            <a:ext cx="0" cy="1758950"/>
          </a:xfrm>
          <a:prstGeom prst="line">
            <a:avLst/>
          </a:prstGeom>
          <a:noFill/>
          <a:ln w="57150">
            <a:solidFill>
              <a:srgbClr val="00B0F0"/>
            </a:solidFill>
            <a:prstDash val="solid"/>
            <a:headEnd type="none"/>
            <a:tailEnd type="none"/>
          </a:ln>
        </p:spPr>
        <p:txBody>
          <a:bodyPr/>
          <a:lstStyle/>
          <a:p>
            <a:endParaRPr lang="es-CO"/>
          </a:p>
        </p:txBody>
      </p:sp>
      <p:sp>
        <p:nvSpPr>
          <p:cNvPr id="23" name="Shape 21">
            <a:extLst>
              <a:ext uri="{FF2B5EF4-FFF2-40B4-BE49-F238E27FC236}">
                <a16:creationId xmlns:a16="http://schemas.microsoft.com/office/drawing/2014/main" id="{44877BEA-EB56-CBAB-2F59-F94E790FA507}"/>
              </a:ext>
            </a:extLst>
          </p:cNvPr>
          <p:cNvSpPr/>
          <p:nvPr/>
        </p:nvSpPr>
        <p:spPr>
          <a:xfrm>
            <a:off x="1583055" y="1223645"/>
            <a:ext cx="0" cy="1758950"/>
          </a:xfrm>
          <a:prstGeom prst="line">
            <a:avLst/>
          </a:prstGeom>
          <a:noFill/>
          <a:ln w="57150">
            <a:solidFill>
              <a:srgbClr val="00B0F0"/>
            </a:solidFill>
            <a:prstDash val="solid"/>
            <a:headEnd type="none"/>
            <a:tailEnd type="none"/>
          </a:ln>
        </p:spPr>
        <p:txBody>
          <a:bodyPr/>
          <a:lstStyle/>
          <a:p>
            <a:endParaRPr lang="es-CO"/>
          </a:p>
        </p:txBody>
      </p:sp>
      <p:sp>
        <p:nvSpPr>
          <p:cNvPr id="24" name="Shape 22">
            <a:extLst>
              <a:ext uri="{FF2B5EF4-FFF2-40B4-BE49-F238E27FC236}">
                <a16:creationId xmlns:a16="http://schemas.microsoft.com/office/drawing/2014/main" id="{293763BE-244C-DF62-7EB9-C1C3B80A5F85}"/>
              </a:ext>
            </a:extLst>
          </p:cNvPr>
          <p:cNvSpPr/>
          <p:nvPr/>
        </p:nvSpPr>
        <p:spPr>
          <a:xfrm>
            <a:off x="1557020" y="1210945"/>
            <a:ext cx="742315" cy="0"/>
          </a:xfrm>
          <a:prstGeom prst="line">
            <a:avLst/>
          </a:prstGeom>
          <a:noFill/>
          <a:ln w="57150">
            <a:solidFill>
              <a:srgbClr val="00B0F0"/>
            </a:solidFill>
            <a:prstDash val="solid"/>
            <a:headEnd type="none"/>
            <a:tailEnd type="none"/>
          </a:ln>
        </p:spPr>
        <p:txBody>
          <a:bodyPr/>
          <a:lstStyle/>
          <a:p>
            <a:endParaRPr lang="es-CO"/>
          </a:p>
        </p:txBody>
      </p:sp>
      <p:pic>
        <p:nvPicPr>
          <p:cNvPr id="25" name="Image 0" descr="https://kimi-img.moonshot.cn/pub/slides/slides_tmpl/image/25-08-27-19:57:41-d2nf5d98bjvh7rlivslg.png">
            <a:extLst>
              <a:ext uri="{FF2B5EF4-FFF2-40B4-BE49-F238E27FC236}">
                <a16:creationId xmlns:a16="http://schemas.microsoft.com/office/drawing/2014/main" id="{5E1C0C79-549A-5E0E-8A20-7736D2344C4E}"/>
              </a:ext>
            </a:extLst>
          </p:cNvPr>
          <p:cNvPicPr>
            <a:picLocks noChangeAspect="1"/>
          </p:cNvPicPr>
          <p:nvPr/>
        </p:nvPicPr>
        <p:blipFill>
          <a:blip r:embed="rId3"/>
          <a:srcRect b="42278"/>
          <a:stretch/>
        </p:blipFill>
        <p:spPr>
          <a:xfrm>
            <a:off x="2338070" y="2733675"/>
            <a:ext cx="7030085" cy="4124325"/>
          </a:xfrm>
          <a:prstGeom prst="rect">
            <a:avLst/>
          </a:prstGeom>
        </p:spPr>
      </p:pic>
    </p:spTree>
    <p:extLst>
      <p:ext uri="{BB962C8B-B14F-4D97-AF65-F5344CB8AC3E}">
        <p14:creationId xmlns:p14="http://schemas.microsoft.com/office/powerpoint/2010/main" val="46449479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A4BF4-2C99-CE2C-7F85-DD6C78C4839D}"/>
            </a:ext>
          </a:extLst>
        </p:cNvPr>
        <p:cNvGrpSpPr/>
        <p:nvPr/>
      </p:nvGrpSpPr>
      <p:grpSpPr>
        <a:xfrm>
          <a:off x="0" y="0"/>
          <a:ext cx="0" cy="0"/>
          <a:chOff x="0" y="0"/>
          <a:chExt cx="0" cy="0"/>
        </a:xfrm>
      </p:grpSpPr>
      <p:pic>
        <p:nvPicPr>
          <p:cNvPr id="2" name="Image 0" descr="https://kimi-img.moonshot.cn/pub/slides/slides_tmpl/image/25-08-27-19:57:41-d2nf5d98bjvh7rlivsmg.png">
            <a:extLst>
              <a:ext uri="{FF2B5EF4-FFF2-40B4-BE49-F238E27FC236}">
                <a16:creationId xmlns:a16="http://schemas.microsoft.com/office/drawing/2014/main" id="{9D1BAE8C-4A3D-8495-4EAF-4D1F5F5858F9}"/>
              </a:ext>
            </a:extLst>
          </p:cNvPr>
          <p:cNvPicPr>
            <a:picLocks noChangeAspect="1"/>
          </p:cNvPicPr>
          <p:nvPr/>
        </p:nvPicPr>
        <p:blipFill>
          <a:blip r:embed="rId3"/>
          <a:stretch>
            <a:fillRect/>
          </a:stretch>
        </p:blipFill>
        <p:spPr>
          <a:xfrm>
            <a:off x="4558665" y="1141095"/>
            <a:ext cx="3619500" cy="3912870"/>
          </a:xfrm>
          <a:prstGeom prst="rect">
            <a:avLst/>
          </a:prstGeom>
        </p:spPr>
      </p:pic>
      <p:sp>
        <p:nvSpPr>
          <p:cNvPr id="3" name="Shape 0">
            <a:extLst>
              <a:ext uri="{FF2B5EF4-FFF2-40B4-BE49-F238E27FC236}">
                <a16:creationId xmlns:a16="http://schemas.microsoft.com/office/drawing/2014/main" id="{26B9DD30-3CD0-8560-99A0-E607B5D7FE53}"/>
              </a:ext>
            </a:extLst>
          </p:cNvPr>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a:extLst>
              <a:ext uri="{FF2B5EF4-FFF2-40B4-BE49-F238E27FC236}">
                <a16:creationId xmlns:a16="http://schemas.microsoft.com/office/drawing/2014/main" id="{31CAC792-48DB-7E1D-9169-4B703A9CE0C8}"/>
              </a:ext>
            </a:extLst>
          </p:cNvPr>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a:extLst>
              <a:ext uri="{FF2B5EF4-FFF2-40B4-BE49-F238E27FC236}">
                <a16:creationId xmlns:a16="http://schemas.microsoft.com/office/drawing/2014/main" id="{E7FC4081-81D4-41A6-4273-0BE29BB97AEF}"/>
              </a:ext>
            </a:extLst>
          </p:cNvPr>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a:extLst>
              <a:ext uri="{FF2B5EF4-FFF2-40B4-BE49-F238E27FC236}">
                <a16:creationId xmlns:a16="http://schemas.microsoft.com/office/drawing/2014/main" id="{0D9D057A-4D0F-A595-455D-7E5278952A3C}"/>
              </a:ext>
            </a:extLst>
          </p:cNvPr>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a:extLst>
              <a:ext uri="{FF2B5EF4-FFF2-40B4-BE49-F238E27FC236}">
                <a16:creationId xmlns:a16="http://schemas.microsoft.com/office/drawing/2014/main" id="{FED1E2C5-725F-B1A8-C58D-55101A70523D}"/>
              </a:ext>
            </a:extLst>
          </p:cNvPr>
          <p:cNvSpPr/>
          <p:nvPr/>
        </p:nvSpPr>
        <p:spPr>
          <a:xfrm>
            <a:off x="1920240" y="4675218"/>
            <a:ext cx="8643620" cy="1569660"/>
          </a:xfrm>
          <a:prstGeom prst="rect">
            <a:avLst/>
          </a:prstGeom>
          <a:noFill/>
          <a:ln/>
        </p:spPr>
        <p:txBody>
          <a:bodyPr wrap="square" lIns="91440" tIns="45720" rIns="91440" bIns="45720" rtlCol="0" anchor="ctr">
            <a:spAutoFit/>
          </a:bodyPr>
          <a:lstStyle/>
          <a:p>
            <a:pPr algn="ctr">
              <a:lnSpc>
                <a:spcPct val="100000"/>
              </a:lnSpc>
            </a:pPr>
            <a:r>
              <a:rPr lang="en-US" sz="4800" b="1" dirty="0" err="1">
                <a:solidFill>
                  <a:srgbClr val="000000"/>
                </a:solidFill>
                <a:latin typeface="MiSans" pitchFamily="34" charset="0"/>
                <a:ea typeface="MiSans" pitchFamily="34" charset="-122"/>
                <a:cs typeface="MiSans" pitchFamily="34" charset="-120"/>
              </a:rPr>
              <a:t>Librerias</a:t>
            </a:r>
            <a:r>
              <a:rPr lang="en-US" sz="4800" b="1" dirty="0">
                <a:solidFill>
                  <a:srgbClr val="000000"/>
                </a:solidFill>
                <a:latin typeface="MiSans" pitchFamily="34" charset="0"/>
                <a:ea typeface="MiSans" pitchFamily="34" charset="-122"/>
                <a:cs typeface="MiSans" pitchFamily="34" charset="-120"/>
              </a:rPr>
              <a:t> para el </a:t>
            </a:r>
            <a:r>
              <a:rPr lang="en-US" sz="4800" b="1" dirty="0" err="1">
                <a:solidFill>
                  <a:srgbClr val="000000"/>
                </a:solidFill>
                <a:latin typeface="MiSans" pitchFamily="34" charset="0"/>
                <a:ea typeface="MiSans" pitchFamily="34" charset="-122"/>
                <a:cs typeface="MiSans" pitchFamily="34" charset="-120"/>
              </a:rPr>
              <a:t>analisis</a:t>
            </a:r>
            <a:r>
              <a:rPr lang="en-US" sz="4800" b="1" dirty="0">
                <a:solidFill>
                  <a:srgbClr val="000000"/>
                </a:solidFill>
                <a:latin typeface="MiSans" pitchFamily="34" charset="0"/>
                <a:ea typeface="MiSans" pitchFamily="34" charset="-122"/>
                <a:cs typeface="MiSans" pitchFamily="34" charset="-120"/>
              </a:rPr>
              <a:t> de datos</a:t>
            </a:r>
            <a:endParaRPr lang="en-US" sz="4800" dirty="0"/>
          </a:p>
        </p:txBody>
      </p:sp>
      <p:sp>
        <p:nvSpPr>
          <p:cNvPr id="8" name="Text 5">
            <a:extLst>
              <a:ext uri="{FF2B5EF4-FFF2-40B4-BE49-F238E27FC236}">
                <a16:creationId xmlns:a16="http://schemas.microsoft.com/office/drawing/2014/main" id="{EF6AF259-F7B2-F1CD-B8B1-A5B6980E5577}"/>
              </a:ext>
            </a:extLst>
          </p:cNvPr>
          <p:cNvSpPr/>
          <p:nvPr/>
        </p:nvSpPr>
        <p:spPr>
          <a:xfrm>
            <a:off x="3447415" y="263248"/>
            <a:ext cx="5640070" cy="1107996"/>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01</a:t>
            </a:r>
            <a:endParaRPr lang="en-US" sz="1600" dirty="0"/>
          </a:p>
        </p:txBody>
      </p:sp>
      <p:sp>
        <p:nvSpPr>
          <p:cNvPr id="9" name="Shape 6">
            <a:extLst>
              <a:ext uri="{FF2B5EF4-FFF2-40B4-BE49-F238E27FC236}">
                <a16:creationId xmlns:a16="http://schemas.microsoft.com/office/drawing/2014/main" id="{EA027214-F06F-18B9-7D5C-58F0C2CA8D0A}"/>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a:extLst>
              <a:ext uri="{FF2B5EF4-FFF2-40B4-BE49-F238E27FC236}">
                <a16:creationId xmlns:a16="http://schemas.microsoft.com/office/drawing/2014/main" id="{8AC4A5C1-09D9-4168-594E-2E17BF06A7DB}"/>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a:extLst>
              <a:ext uri="{FF2B5EF4-FFF2-40B4-BE49-F238E27FC236}">
                <a16:creationId xmlns:a16="http://schemas.microsoft.com/office/drawing/2014/main" id="{2DFFAE9E-154E-8A6E-F33E-4C1B0313C2D2}"/>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a:extLst>
              <a:ext uri="{FF2B5EF4-FFF2-40B4-BE49-F238E27FC236}">
                <a16:creationId xmlns:a16="http://schemas.microsoft.com/office/drawing/2014/main" id="{996B27E7-FF77-DC79-8210-74638AA73455}"/>
              </a:ext>
            </a:extLst>
          </p:cNvPr>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a:extLst>
              <a:ext uri="{FF2B5EF4-FFF2-40B4-BE49-F238E27FC236}">
                <a16:creationId xmlns:a16="http://schemas.microsoft.com/office/drawing/2014/main" id="{16A7E36E-242A-D87C-8D6D-9C240974CE3A}"/>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a:extLst>
              <a:ext uri="{FF2B5EF4-FFF2-40B4-BE49-F238E27FC236}">
                <a16:creationId xmlns:a16="http://schemas.microsoft.com/office/drawing/2014/main" id="{02DC638E-0605-A556-BD3C-62B2B34DFBF5}"/>
              </a:ext>
            </a:extLst>
          </p:cNvPr>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a:extLst>
              <a:ext uri="{FF2B5EF4-FFF2-40B4-BE49-F238E27FC236}">
                <a16:creationId xmlns:a16="http://schemas.microsoft.com/office/drawing/2014/main" id="{D031780F-070A-DC12-6D87-9319C65C70D3}"/>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a:extLst>
              <a:ext uri="{FF2B5EF4-FFF2-40B4-BE49-F238E27FC236}">
                <a16:creationId xmlns:a16="http://schemas.microsoft.com/office/drawing/2014/main" id="{65FA40DF-8ED5-D097-196D-D2D6F454ACBA}"/>
              </a:ext>
            </a:extLst>
          </p:cNvPr>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a:extLst>
              <a:ext uri="{FF2B5EF4-FFF2-40B4-BE49-F238E27FC236}">
                <a16:creationId xmlns:a16="http://schemas.microsoft.com/office/drawing/2014/main" id="{387A50E9-EE99-AC0D-42AC-682EEDBDD6ED}"/>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a:extLst>
              <a:ext uri="{FF2B5EF4-FFF2-40B4-BE49-F238E27FC236}">
                <a16:creationId xmlns:a16="http://schemas.microsoft.com/office/drawing/2014/main" id="{DF372061-85EE-BEB6-B580-6597E0C2DA52}"/>
              </a:ext>
            </a:extLst>
          </p:cNvPr>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a:extLst>
              <a:ext uri="{FF2B5EF4-FFF2-40B4-BE49-F238E27FC236}">
                <a16:creationId xmlns:a16="http://schemas.microsoft.com/office/drawing/2014/main" id="{B5B01D4A-B77C-608F-58D2-52FD310FE6D0}"/>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extLst>
      <p:ext uri="{BB962C8B-B14F-4D97-AF65-F5344CB8AC3E}">
        <p14:creationId xmlns:p14="http://schemas.microsoft.com/office/powerpoint/2010/main" val="3514427852"/>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F7898-F833-0AB4-6F92-86B514A84E76}"/>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C264B250-2D04-476F-E1C2-1472AD469645}"/>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B88C0287-9DB2-005E-77CB-E97979CAC4DD}"/>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589B7B4F-1498-7B7E-7D3F-DD00E9294C3C}"/>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85A6FA33-7B05-689B-3F9F-212C4A996564}"/>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3" name="CuadroTexto 2">
            <a:extLst>
              <a:ext uri="{FF2B5EF4-FFF2-40B4-BE49-F238E27FC236}">
                <a16:creationId xmlns:a16="http://schemas.microsoft.com/office/drawing/2014/main" id="{457E0305-5068-AE12-D687-B3B9B293B6BF}"/>
              </a:ext>
            </a:extLst>
          </p:cNvPr>
          <p:cNvSpPr txBox="1"/>
          <p:nvPr/>
        </p:nvSpPr>
        <p:spPr>
          <a:xfrm>
            <a:off x="480798" y="556756"/>
            <a:ext cx="10917309" cy="267765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r>
              <a:rPr lang="es-MX" sz="2400" dirty="0"/>
              <a:t>Las librerías de Python son conjuntos de módulos de código </a:t>
            </a:r>
            <a:r>
              <a:rPr lang="es-MX" sz="2400" dirty="0" err="1"/>
              <a:t>preescrito</a:t>
            </a:r>
            <a:r>
              <a:rPr lang="es-MX" sz="2400" dirty="0"/>
              <a:t> que agilizan y facilitan la programación al proporcionar funciones y clases ya desarrolladas para tareas específicas, como análisis de datos, aprendizaje automático, desarrollo web o visualización</a:t>
            </a:r>
            <a:r>
              <a:rPr lang="es-MX" sz="2400" i="0" dirty="0">
                <a:effectLst/>
                <a:latin typeface="Google Sans"/>
              </a:rPr>
              <a:t>. Se instalan comúnmente usando el administrador de paquetes </a:t>
            </a:r>
            <a:r>
              <a:rPr lang="es-MX" sz="2400" i="0" dirty="0" err="1">
                <a:effectLst/>
                <a:latin typeface="Courier New" panose="02070309020205020404" pitchFamily="49" charset="0"/>
              </a:rPr>
              <a:t>pip</a:t>
            </a:r>
            <a:r>
              <a:rPr lang="es-MX" sz="2400" i="0" dirty="0">
                <a:effectLst/>
                <a:latin typeface="Google Sans"/>
              </a:rPr>
              <a:t> con el comando </a:t>
            </a:r>
            <a:r>
              <a:rPr lang="es-MX" sz="2400" i="0" dirty="0" err="1">
                <a:effectLst/>
                <a:latin typeface="Courier New" panose="02070309020205020404" pitchFamily="49" charset="0"/>
              </a:rPr>
              <a:t>pip</a:t>
            </a:r>
            <a:r>
              <a:rPr lang="es-MX" sz="2400" i="0" dirty="0">
                <a:effectLst/>
                <a:latin typeface="Courier New" panose="02070309020205020404" pitchFamily="49" charset="0"/>
              </a:rPr>
              <a:t> </a:t>
            </a:r>
            <a:r>
              <a:rPr lang="es-MX" sz="2400" i="0" dirty="0" err="1">
                <a:effectLst/>
                <a:latin typeface="Courier New" panose="02070309020205020404" pitchFamily="49" charset="0"/>
              </a:rPr>
              <a:t>install</a:t>
            </a:r>
            <a:r>
              <a:rPr lang="es-MX" sz="2400" i="0" dirty="0">
                <a:effectLst/>
                <a:latin typeface="Courier New" panose="02070309020205020404" pitchFamily="49" charset="0"/>
              </a:rPr>
              <a:t> &lt;</a:t>
            </a:r>
            <a:r>
              <a:rPr lang="es-MX" sz="2400" i="0" dirty="0" err="1">
                <a:effectLst/>
                <a:latin typeface="Courier New" panose="02070309020205020404" pitchFamily="49" charset="0"/>
              </a:rPr>
              <a:t>nombre_de_la_libreria</a:t>
            </a:r>
            <a:r>
              <a:rPr lang="es-MX" sz="2400" i="0" dirty="0">
                <a:effectLst/>
                <a:latin typeface="Courier New" panose="02070309020205020404" pitchFamily="49" charset="0"/>
              </a:rPr>
              <a:t>&gt;</a:t>
            </a:r>
            <a:r>
              <a:rPr lang="es-MX" sz="2400" i="0" dirty="0">
                <a:effectLst/>
                <a:latin typeface="Google Sans"/>
              </a:rPr>
              <a:t>. Ejemplos populares incluyen </a:t>
            </a:r>
            <a:r>
              <a:rPr lang="es-MX" sz="2400" b="1" i="0" dirty="0" err="1">
                <a:effectLst/>
                <a:latin typeface="Courier New" panose="02070309020205020404" pitchFamily="49" charset="0"/>
              </a:rPr>
              <a:t>NumPy</a:t>
            </a:r>
            <a:r>
              <a:rPr lang="es-MX" sz="2400" i="0" dirty="0">
                <a:effectLst/>
                <a:latin typeface="Google Sans"/>
              </a:rPr>
              <a:t> para cálculo numérico, </a:t>
            </a:r>
            <a:r>
              <a:rPr lang="es-MX" sz="2400" b="1" i="0" dirty="0">
                <a:effectLst/>
                <a:latin typeface="Courier New" panose="02070309020205020404" pitchFamily="49" charset="0"/>
              </a:rPr>
              <a:t>Pandas</a:t>
            </a:r>
            <a:r>
              <a:rPr lang="es-MX" sz="2400" i="0" dirty="0">
                <a:effectLst/>
                <a:latin typeface="Google Sans"/>
              </a:rPr>
              <a:t> para análisis de datos y </a:t>
            </a:r>
            <a:r>
              <a:rPr lang="es-MX" sz="2400" b="1" i="0" dirty="0" err="1">
                <a:effectLst/>
                <a:latin typeface="Courier New" panose="02070309020205020404" pitchFamily="49" charset="0"/>
              </a:rPr>
              <a:t>Matplotlib</a:t>
            </a:r>
            <a:r>
              <a:rPr lang="es-MX" sz="2400" i="0" dirty="0">
                <a:effectLst/>
                <a:latin typeface="Google Sans"/>
              </a:rPr>
              <a:t> o </a:t>
            </a:r>
            <a:r>
              <a:rPr lang="es-MX" sz="2400" b="1" i="0" dirty="0" err="1">
                <a:effectLst/>
                <a:latin typeface="Courier New" panose="02070309020205020404" pitchFamily="49" charset="0"/>
              </a:rPr>
              <a:t>Seaborn</a:t>
            </a:r>
            <a:r>
              <a:rPr lang="es-MX" sz="2400" i="0" dirty="0">
                <a:effectLst/>
                <a:latin typeface="Google Sans"/>
              </a:rPr>
              <a:t> para crear gráfico</a:t>
            </a:r>
            <a:endParaRPr lang="es-CO" sz="2400" dirty="0"/>
          </a:p>
        </p:txBody>
      </p:sp>
      <p:pic>
        <p:nvPicPr>
          <p:cNvPr id="1026" name="Picture 2" descr="Librerías de Python que aceleran tu desarrollo como pro">
            <a:extLst>
              <a:ext uri="{FF2B5EF4-FFF2-40B4-BE49-F238E27FC236}">
                <a16:creationId xmlns:a16="http://schemas.microsoft.com/office/drawing/2014/main" id="{F7EA0FD4-8336-2872-C2CD-0B7B677964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420" y="3430331"/>
            <a:ext cx="5832066" cy="3047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a:extLst>
              <a:ext uri="{FF2B5EF4-FFF2-40B4-BE49-F238E27FC236}">
                <a16:creationId xmlns:a16="http://schemas.microsoft.com/office/drawing/2014/main" id="{6D19AAD5-6B16-5250-3237-4EAFCB97913A}"/>
              </a:ext>
            </a:extLst>
          </p:cNvPr>
          <p:cNvSpPr/>
          <p:nvPr/>
        </p:nvSpPr>
        <p:spPr>
          <a:xfrm>
            <a:off x="5939453" y="4954193"/>
            <a:ext cx="2319644" cy="13640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375985593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5CEE8-2E21-10F9-A726-586B4167C243}"/>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55FE93A8-E148-017D-3822-CC8D93894D53}"/>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98B0036D-9CCB-58E0-D82F-18B6986565CF}"/>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3240BA66-987E-EBE7-A851-F5609FB8FD1A}"/>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B79AC1E8-2F92-8E01-8F46-9748D4C32EE5}"/>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pic>
        <p:nvPicPr>
          <p:cNvPr id="2050" name="Picture 2" descr="🐍 6 librerías Python que debes conocer! | EDteam">
            <a:extLst>
              <a:ext uri="{FF2B5EF4-FFF2-40B4-BE49-F238E27FC236}">
                <a16:creationId xmlns:a16="http://schemas.microsoft.com/office/drawing/2014/main" id="{F4190F73-3343-EBEE-8391-166525D93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58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 name="Imagen 1">
            <a:extLst>
              <a:ext uri="{FF2B5EF4-FFF2-40B4-BE49-F238E27FC236}">
                <a16:creationId xmlns:a16="http://schemas.microsoft.com/office/drawing/2014/main" id="{E246A4DA-7774-CBE5-0A8B-3B039366781F}"/>
              </a:ext>
            </a:extLst>
          </p:cNvPr>
          <p:cNvPicPr>
            <a:picLocks noChangeAspect="1"/>
          </p:cNvPicPr>
          <p:nvPr/>
        </p:nvPicPr>
        <p:blipFill>
          <a:blip r:embed="rId4"/>
          <a:stretch>
            <a:fillRect/>
          </a:stretch>
        </p:blipFill>
        <p:spPr>
          <a:xfrm>
            <a:off x="8572768" y="4322224"/>
            <a:ext cx="1867104" cy="1867104"/>
          </a:xfrm>
          <a:prstGeom prst="rect">
            <a:avLst/>
          </a:prstGeom>
        </p:spPr>
      </p:pic>
      <p:pic>
        <p:nvPicPr>
          <p:cNvPr id="2052" name="Picture 4" descr="🐍 ¡Bienvenidos al emocionante mundo del análisis y procesamiento de datos  con Python! 🌐 En esta publicación, te presentamos una selección de las  librerías de Python más destacadas 📚 para potenciar tus">
            <a:extLst>
              <a:ext uri="{FF2B5EF4-FFF2-40B4-BE49-F238E27FC236}">
                <a16:creationId xmlns:a16="http://schemas.microsoft.com/office/drawing/2014/main" id="{36D6D643-C545-F90B-B5CF-795F7ADDA5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3458" y="1022914"/>
            <a:ext cx="3025723" cy="3025723"/>
          </a:xfrm>
          <a:prstGeom prst="rect">
            <a:avLst/>
          </a:prstGeom>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2591573273"/>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E1AB7-784A-BE4A-E35D-D2F5D2D11BB7}"/>
            </a:ext>
          </a:extLst>
        </p:cNvPr>
        <p:cNvGrpSpPr/>
        <p:nvPr/>
      </p:nvGrpSpPr>
      <p:grpSpPr>
        <a:xfrm>
          <a:off x="0" y="0"/>
          <a:ext cx="0" cy="0"/>
          <a:chOff x="0" y="0"/>
          <a:chExt cx="0" cy="0"/>
        </a:xfrm>
      </p:grpSpPr>
      <p:pic>
        <p:nvPicPr>
          <p:cNvPr id="2" name="Image 0" descr="https://kimi-img.moonshot.cn/pub/slides/slides_tmpl/image/25-08-27-19:57:41-d2nf5d98bjvh7rlivsmg.png">
            <a:extLst>
              <a:ext uri="{FF2B5EF4-FFF2-40B4-BE49-F238E27FC236}">
                <a16:creationId xmlns:a16="http://schemas.microsoft.com/office/drawing/2014/main" id="{C4EB7C47-FE32-1AAD-A696-60B8B374EE68}"/>
              </a:ext>
            </a:extLst>
          </p:cNvPr>
          <p:cNvPicPr>
            <a:picLocks noChangeAspect="1"/>
          </p:cNvPicPr>
          <p:nvPr/>
        </p:nvPicPr>
        <p:blipFill>
          <a:blip r:embed="rId3"/>
          <a:stretch>
            <a:fillRect/>
          </a:stretch>
        </p:blipFill>
        <p:spPr>
          <a:xfrm>
            <a:off x="4558665" y="1141095"/>
            <a:ext cx="3619500" cy="3912870"/>
          </a:xfrm>
          <a:prstGeom prst="rect">
            <a:avLst/>
          </a:prstGeom>
        </p:spPr>
      </p:pic>
      <p:sp>
        <p:nvSpPr>
          <p:cNvPr id="3" name="Shape 0">
            <a:extLst>
              <a:ext uri="{FF2B5EF4-FFF2-40B4-BE49-F238E27FC236}">
                <a16:creationId xmlns:a16="http://schemas.microsoft.com/office/drawing/2014/main" id="{1746B579-8D7F-E5C2-7982-41BC9D7D78EA}"/>
              </a:ext>
            </a:extLst>
          </p:cNvPr>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a:extLst>
              <a:ext uri="{FF2B5EF4-FFF2-40B4-BE49-F238E27FC236}">
                <a16:creationId xmlns:a16="http://schemas.microsoft.com/office/drawing/2014/main" id="{0BC8EC16-ADE7-D47C-434E-AB7682DB0EDC}"/>
              </a:ext>
            </a:extLst>
          </p:cNvPr>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a:extLst>
              <a:ext uri="{FF2B5EF4-FFF2-40B4-BE49-F238E27FC236}">
                <a16:creationId xmlns:a16="http://schemas.microsoft.com/office/drawing/2014/main" id="{94C91FFE-3B01-2BB4-0CBC-F9A4DF7AAF86}"/>
              </a:ext>
            </a:extLst>
          </p:cNvPr>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a:extLst>
              <a:ext uri="{FF2B5EF4-FFF2-40B4-BE49-F238E27FC236}">
                <a16:creationId xmlns:a16="http://schemas.microsoft.com/office/drawing/2014/main" id="{9F4E327B-5BB4-0FF5-2DB2-5C5DC195C247}"/>
              </a:ext>
            </a:extLst>
          </p:cNvPr>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a:extLst>
              <a:ext uri="{FF2B5EF4-FFF2-40B4-BE49-F238E27FC236}">
                <a16:creationId xmlns:a16="http://schemas.microsoft.com/office/drawing/2014/main" id="{AEE99F9A-10C9-C8FF-0E16-63A96FC4550F}"/>
              </a:ext>
            </a:extLst>
          </p:cNvPr>
          <p:cNvSpPr/>
          <p:nvPr/>
        </p:nvSpPr>
        <p:spPr>
          <a:xfrm>
            <a:off x="1920240" y="5044549"/>
            <a:ext cx="8643620" cy="830997"/>
          </a:xfrm>
          <a:prstGeom prst="rect">
            <a:avLst/>
          </a:prstGeom>
          <a:noFill/>
          <a:ln/>
        </p:spPr>
        <p:txBody>
          <a:bodyPr wrap="square" lIns="91440" tIns="45720" rIns="91440" bIns="45720" rtlCol="0" anchor="ctr">
            <a:spAutoFit/>
          </a:bodyPr>
          <a:lstStyle/>
          <a:p>
            <a:pPr algn="ctr">
              <a:lnSpc>
                <a:spcPct val="100000"/>
              </a:lnSpc>
            </a:pPr>
            <a:r>
              <a:rPr lang="en-US" sz="4800" b="1" dirty="0">
                <a:solidFill>
                  <a:srgbClr val="000000"/>
                </a:solidFill>
                <a:latin typeface="MiSans" pitchFamily="34" charset="0"/>
                <a:ea typeface="MiSans" pitchFamily="34" charset="-122"/>
                <a:cs typeface="MiSans" pitchFamily="34" charset="-120"/>
              </a:rPr>
              <a:t>PANDAS Y DATAFRAME</a:t>
            </a:r>
            <a:endParaRPr lang="en-US" sz="4800" dirty="0"/>
          </a:p>
        </p:txBody>
      </p:sp>
      <p:sp>
        <p:nvSpPr>
          <p:cNvPr id="8" name="Text 5">
            <a:extLst>
              <a:ext uri="{FF2B5EF4-FFF2-40B4-BE49-F238E27FC236}">
                <a16:creationId xmlns:a16="http://schemas.microsoft.com/office/drawing/2014/main" id="{4F00CDEF-7C10-CD7B-D2BE-5561B73F5116}"/>
              </a:ext>
            </a:extLst>
          </p:cNvPr>
          <p:cNvSpPr/>
          <p:nvPr/>
        </p:nvSpPr>
        <p:spPr>
          <a:xfrm>
            <a:off x="3447415" y="263248"/>
            <a:ext cx="5640070" cy="1107996"/>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02</a:t>
            </a:r>
            <a:endParaRPr lang="en-US" sz="1600" dirty="0"/>
          </a:p>
        </p:txBody>
      </p:sp>
      <p:sp>
        <p:nvSpPr>
          <p:cNvPr id="9" name="Shape 6">
            <a:extLst>
              <a:ext uri="{FF2B5EF4-FFF2-40B4-BE49-F238E27FC236}">
                <a16:creationId xmlns:a16="http://schemas.microsoft.com/office/drawing/2014/main" id="{868B68A4-75D8-2A95-E92C-7D779CC9D09A}"/>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a:extLst>
              <a:ext uri="{FF2B5EF4-FFF2-40B4-BE49-F238E27FC236}">
                <a16:creationId xmlns:a16="http://schemas.microsoft.com/office/drawing/2014/main" id="{AF81932A-5251-83C1-1F7B-90CD566E4C1F}"/>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a:extLst>
              <a:ext uri="{FF2B5EF4-FFF2-40B4-BE49-F238E27FC236}">
                <a16:creationId xmlns:a16="http://schemas.microsoft.com/office/drawing/2014/main" id="{770559C7-9720-5FC3-0697-F4DA7CD50AE0}"/>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a:extLst>
              <a:ext uri="{FF2B5EF4-FFF2-40B4-BE49-F238E27FC236}">
                <a16:creationId xmlns:a16="http://schemas.microsoft.com/office/drawing/2014/main" id="{9AF6A6FB-AE01-2211-DFC2-758982C35ACC}"/>
              </a:ext>
            </a:extLst>
          </p:cNvPr>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a:extLst>
              <a:ext uri="{FF2B5EF4-FFF2-40B4-BE49-F238E27FC236}">
                <a16:creationId xmlns:a16="http://schemas.microsoft.com/office/drawing/2014/main" id="{5CFE82D1-EF2F-D32C-D507-961B0A4DF8F5}"/>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a:extLst>
              <a:ext uri="{FF2B5EF4-FFF2-40B4-BE49-F238E27FC236}">
                <a16:creationId xmlns:a16="http://schemas.microsoft.com/office/drawing/2014/main" id="{7827E34A-EF5C-9D2C-6063-B59F00E449EC}"/>
              </a:ext>
            </a:extLst>
          </p:cNvPr>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a:extLst>
              <a:ext uri="{FF2B5EF4-FFF2-40B4-BE49-F238E27FC236}">
                <a16:creationId xmlns:a16="http://schemas.microsoft.com/office/drawing/2014/main" id="{1D6E74E5-35E0-8121-04C1-849CD9CB549C}"/>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a:extLst>
              <a:ext uri="{FF2B5EF4-FFF2-40B4-BE49-F238E27FC236}">
                <a16:creationId xmlns:a16="http://schemas.microsoft.com/office/drawing/2014/main" id="{5B641E16-AF55-FFBE-2F72-17FA05750BA4}"/>
              </a:ext>
            </a:extLst>
          </p:cNvPr>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a:extLst>
              <a:ext uri="{FF2B5EF4-FFF2-40B4-BE49-F238E27FC236}">
                <a16:creationId xmlns:a16="http://schemas.microsoft.com/office/drawing/2014/main" id="{003F487E-6C10-2968-5709-75E88B0219A9}"/>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a:extLst>
              <a:ext uri="{FF2B5EF4-FFF2-40B4-BE49-F238E27FC236}">
                <a16:creationId xmlns:a16="http://schemas.microsoft.com/office/drawing/2014/main" id="{5179E5F7-88E7-28A9-915A-400B779B7E94}"/>
              </a:ext>
            </a:extLst>
          </p:cNvPr>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a:extLst>
              <a:ext uri="{FF2B5EF4-FFF2-40B4-BE49-F238E27FC236}">
                <a16:creationId xmlns:a16="http://schemas.microsoft.com/office/drawing/2014/main" id="{2F314067-1F19-C359-3319-DDA5E7E3EF9E}"/>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extLst>
      <p:ext uri="{BB962C8B-B14F-4D97-AF65-F5344CB8AC3E}">
        <p14:creationId xmlns:p14="http://schemas.microsoft.com/office/powerpoint/2010/main" val="281750558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09256E-4660-797E-A9DA-767E23335FC6}"/>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B8B12C52-25B1-4DE1-EACA-6E722A6D370E}"/>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44BF5308-E6B8-4A37-AD88-86410BA0236F}"/>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6E09DD04-C69E-F1B7-95F6-3774197CFBC4}"/>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3DD5C28C-6C8A-D934-13AB-702DA3565BBA}"/>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5" name="Rectángulo 4">
            <a:extLst>
              <a:ext uri="{FF2B5EF4-FFF2-40B4-BE49-F238E27FC236}">
                <a16:creationId xmlns:a16="http://schemas.microsoft.com/office/drawing/2014/main" id="{98356110-2F03-E3CA-D1C7-0E53F7C7F640}"/>
              </a:ext>
            </a:extLst>
          </p:cNvPr>
          <p:cNvSpPr/>
          <p:nvPr/>
        </p:nvSpPr>
        <p:spPr>
          <a:xfrm>
            <a:off x="5939453" y="4954193"/>
            <a:ext cx="2319644" cy="13640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CuadroTexto 3">
            <a:extLst>
              <a:ext uri="{FF2B5EF4-FFF2-40B4-BE49-F238E27FC236}">
                <a16:creationId xmlns:a16="http://schemas.microsoft.com/office/drawing/2014/main" id="{A5A8116E-9639-60BF-2B56-5EDE264485B9}"/>
              </a:ext>
            </a:extLst>
          </p:cNvPr>
          <p:cNvSpPr txBox="1"/>
          <p:nvPr/>
        </p:nvSpPr>
        <p:spPr>
          <a:xfrm>
            <a:off x="577338" y="602304"/>
            <a:ext cx="11037324" cy="255454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r>
              <a:rPr lang="es-MX" sz="3200" dirty="0"/>
              <a:t>Un </a:t>
            </a:r>
            <a:r>
              <a:rPr lang="es-MX" sz="3200" b="1" i="0" dirty="0" err="1">
                <a:effectLst/>
                <a:latin typeface="Courier New" panose="02070309020205020404" pitchFamily="49" charset="0"/>
              </a:rPr>
              <a:t>dataframe</a:t>
            </a:r>
            <a:r>
              <a:rPr lang="es-MX" sz="3200" i="0" dirty="0">
                <a:effectLst/>
                <a:latin typeface="Google Sans"/>
              </a:rPr>
              <a:t> en Python es una estructura de datos bidimensional y tabular, muy similar a una hoja de cálculo o una tabla de base de datos. Se utiliza principalmente con la librería pandas y es fundamental para el análisis y la manipulación de datos</a:t>
            </a:r>
            <a:endParaRPr lang="es-CO" sz="3200" dirty="0"/>
          </a:p>
        </p:txBody>
      </p:sp>
      <p:pic>
        <p:nvPicPr>
          <p:cNvPr id="3076" name="Picture 4" descr="Introduction to Python Pandas - Python Geeks">
            <a:extLst>
              <a:ext uri="{FF2B5EF4-FFF2-40B4-BE49-F238E27FC236}">
                <a16:creationId xmlns:a16="http://schemas.microsoft.com/office/drawing/2014/main" id="{667197BF-0A18-E99F-2A49-9C17102D67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942" y="3429000"/>
            <a:ext cx="6450115" cy="3359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7585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7:41-d2nf5d98bjvh7rlivsmg.png"/>
          <p:cNvPicPr>
            <a:picLocks noChangeAspect="1"/>
          </p:cNvPicPr>
          <p:nvPr/>
        </p:nvPicPr>
        <p:blipFill>
          <a:blip r:embed="rId3"/>
          <a:stretch>
            <a:fillRect/>
          </a:stretch>
        </p:blipFill>
        <p:spPr>
          <a:xfrm>
            <a:off x="4558665" y="1141095"/>
            <a:ext cx="3619500" cy="3912870"/>
          </a:xfrm>
          <a:prstGeom prst="rect">
            <a:avLst/>
          </a:prstGeom>
        </p:spPr>
      </p:pic>
      <p:sp>
        <p:nvSpPr>
          <p:cNvPr id="3" name="Shape 0"/>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1920240" y="5045710"/>
            <a:ext cx="8643620" cy="828675"/>
          </a:xfrm>
          <a:prstGeom prst="rect">
            <a:avLst/>
          </a:prstGeom>
          <a:noFill/>
          <a:ln/>
        </p:spPr>
        <p:txBody>
          <a:bodyPr wrap="square" lIns="91440" tIns="45720" rIns="91440" bIns="45720" rtlCol="0" anchor="ctr">
            <a:spAutoFit/>
          </a:bodyPr>
          <a:lstStyle/>
          <a:p>
            <a:pPr algn="ctr">
              <a:lnSpc>
                <a:spcPct val="100000"/>
              </a:lnSpc>
            </a:pPr>
            <a:r>
              <a:rPr lang="en-US" sz="5400" b="1" dirty="0">
                <a:solidFill>
                  <a:srgbClr val="000000"/>
                </a:solidFill>
                <a:latin typeface="MiSans" pitchFamily="34" charset="0"/>
                <a:ea typeface="MiSans" pitchFamily="34" charset="-122"/>
                <a:cs typeface="MiSans" pitchFamily="34" charset="-120"/>
              </a:rPr>
              <a:t>Funciones esenciales</a:t>
            </a:r>
            <a:endParaRPr lang="en-US" sz="1600" dirty="0"/>
          </a:p>
        </p:txBody>
      </p:sp>
      <p:sp>
        <p:nvSpPr>
          <p:cNvPr id="8" name="Text 5"/>
          <p:cNvSpPr/>
          <p:nvPr/>
        </p:nvSpPr>
        <p:spPr>
          <a:xfrm>
            <a:off x="3447415" y="304483"/>
            <a:ext cx="5640070" cy="1025525"/>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02</a:t>
            </a:r>
            <a:endParaRPr lang="en-US" sz="1600" dirty="0"/>
          </a:p>
        </p:txBody>
      </p:sp>
      <p:sp>
        <p:nvSpPr>
          <p:cNvPr id="9" name="Shape 6"/>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87C2F-7AE8-6BBB-F9B0-827DAD9FBBFF}"/>
            </a:ext>
          </a:extLst>
        </p:cNvPr>
        <p:cNvGrpSpPr/>
        <p:nvPr/>
      </p:nvGrpSpPr>
      <p:grpSpPr>
        <a:xfrm>
          <a:off x="0" y="0"/>
          <a:ext cx="0" cy="0"/>
          <a:chOff x="0" y="0"/>
          <a:chExt cx="0" cy="0"/>
        </a:xfrm>
      </p:grpSpPr>
      <p:sp>
        <p:nvSpPr>
          <p:cNvPr id="13" name="Text 10">
            <a:extLst>
              <a:ext uri="{FF2B5EF4-FFF2-40B4-BE49-F238E27FC236}">
                <a16:creationId xmlns:a16="http://schemas.microsoft.com/office/drawing/2014/main" id="{98E0DDFA-B923-1D1E-AD6F-73A04F280CD1}"/>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Text 12">
            <a:extLst>
              <a:ext uri="{FF2B5EF4-FFF2-40B4-BE49-F238E27FC236}">
                <a16:creationId xmlns:a16="http://schemas.microsoft.com/office/drawing/2014/main" id="{CC3B7A7A-432D-EF96-0F72-19EAF9AEA1BE}"/>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Text 14">
            <a:extLst>
              <a:ext uri="{FF2B5EF4-FFF2-40B4-BE49-F238E27FC236}">
                <a16:creationId xmlns:a16="http://schemas.microsoft.com/office/drawing/2014/main" id="{D2E6D5D8-3956-5DC7-5FA8-9816778997D8}"/>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9" name="Text 16">
            <a:extLst>
              <a:ext uri="{FF2B5EF4-FFF2-40B4-BE49-F238E27FC236}">
                <a16:creationId xmlns:a16="http://schemas.microsoft.com/office/drawing/2014/main" id="{0CB00837-D2F4-CEAB-C928-D228F87C8DE9}"/>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5" name="Rectángulo 4">
            <a:extLst>
              <a:ext uri="{FF2B5EF4-FFF2-40B4-BE49-F238E27FC236}">
                <a16:creationId xmlns:a16="http://schemas.microsoft.com/office/drawing/2014/main" id="{1F92823C-86DF-733A-13EA-2B1B7D246651}"/>
              </a:ext>
            </a:extLst>
          </p:cNvPr>
          <p:cNvSpPr/>
          <p:nvPr/>
        </p:nvSpPr>
        <p:spPr>
          <a:xfrm>
            <a:off x="5939453" y="4954193"/>
            <a:ext cx="2319644" cy="1364057"/>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CO"/>
          </a:p>
        </p:txBody>
      </p:sp>
      <p:pic>
        <p:nvPicPr>
          <p:cNvPr id="4100" name="Picture 4" descr="Introducción a los DataFrames | Interactive Chaos">
            <a:extLst>
              <a:ext uri="{FF2B5EF4-FFF2-40B4-BE49-F238E27FC236}">
                <a16:creationId xmlns:a16="http://schemas.microsoft.com/office/drawing/2014/main" id="{9C739691-50DE-06A3-8BAC-EE2AC82C26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931" y="52064"/>
            <a:ext cx="8731044" cy="6805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692227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10CA5-65BE-BB0F-396D-BA93DF85095B}"/>
            </a:ext>
          </a:extLst>
        </p:cNvPr>
        <p:cNvGrpSpPr/>
        <p:nvPr/>
      </p:nvGrpSpPr>
      <p:grpSpPr>
        <a:xfrm>
          <a:off x="0" y="0"/>
          <a:ext cx="0" cy="0"/>
          <a:chOff x="0" y="0"/>
          <a:chExt cx="0" cy="0"/>
        </a:xfrm>
      </p:grpSpPr>
      <p:pic>
        <p:nvPicPr>
          <p:cNvPr id="2" name="Image 0" descr="https://kimi-img.moonshot.cn/pub/slides/slides_tmpl/image/25-08-27-19:57:41-d2nf5d98bjvh7rlivsmg.png">
            <a:extLst>
              <a:ext uri="{FF2B5EF4-FFF2-40B4-BE49-F238E27FC236}">
                <a16:creationId xmlns:a16="http://schemas.microsoft.com/office/drawing/2014/main" id="{66A7274B-82D4-6E53-5333-7AC753797E28}"/>
              </a:ext>
            </a:extLst>
          </p:cNvPr>
          <p:cNvPicPr>
            <a:picLocks noChangeAspect="1"/>
          </p:cNvPicPr>
          <p:nvPr/>
        </p:nvPicPr>
        <p:blipFill>
          <a:blip r:embed="rId3"/>
          <a:stretch>
            <a:fillRect/>
          </a:stretch>
        </p:blipFill>
        <p:spPr>
          <a:xfrm>
            <a:off x="4558665" y="1141095"/>
            <a:ext cx="3619500" cy="3912870"/>
          </a:xfrm>
          <a:prstGeom prst="rect">
            <a:avLst/>
          </a:prstGeom>
        </p:spPr>
      </p:pic>
      <p:sp>
        <p:nvSpPr>
          <p:cNvPr id="3" name="Shape 0">
            <a:extLst>
              <a:ext uri="{FF2B5EF4-FFF2-40B4-BE49-F238E27FC236}">
                <a16:creationId xmlns:a16="http://schemas.microsoft.com/office/drawing/2014/main" id="{2573F028-C32E-7F64-39DA-0F36B0AA1BF8}"/>
              </a:ext>
            </a:extLst>
          </p:cNvPr>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a:extLst>
              <a:ext uri="{FF2B5EF4-FFF2-40B4-BE49-F238E27FC236}">
                <a16:creationId xmlns:a16="http://schemas.microsoft.com/office/drawing/2014/main" id="{9A1C413D-C62C-A996-E0E2-8D2759EB3D05}"/>
              </a:ext>
            </a:extLst>
          </p:cNvPr>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a:extLst>
              <a:ext uri="{FF2B5EF4-FFF2-40B4-BE49-F238E27FC236}">
                <a16:creationId xmlns:a16="http://schemas.microsoft.com/office/drawing/2014/main" id="{DEDE394F-FDBD-BEE4-7ED6-FC2A290D9AE0}"/>
              </a:ext>
            </a:extLst>
          </p:cNvPr>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a:extLst>
              <a:ext uri="{FF2B5EF4-FFF2-40B4-BE49-F238E27FC236}">
                <a16:creationId xmlns:a16="http://schemas.microsoft.com/office/drawing/2014/main" id="{0FD3B5D9-5B17-AECE-0C3C-806D6A68AF80}"/>
              </a:ext>
            </a:extLst>
          </p:cNvPr>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a:extLst>
              <a:ext uri="{FF2B5EF4-FFF2-40B4-BE49-F238E27FC236}">
                <a16:creationId xmlns:a16="http://schemas.microsoft.com/office/drawing/2014/main" id="{FBE9A046-0A26-F0BB-7A71-6D787EFD5543}"/>
              </a:ext>
            </a:extLst>
          </p:cNvPr>
          <p:cNvSpPr/>
          <p:nvPr/>
        </p:nvSpPr>
        <p:spPr>
          <a:xfrm>
            <a:off x="1920240" y="4675218"/>
            <a:ext cx="8643620" cy="1569660"/>
          </a:xfrm>
          <a:prstGeom prst="rect">
            <a:avLst/>
          </a:prstGeom>
          <a:noFill/>
          <a:ln/>
        </p:spPr>
        <p:txBody>
          <a:bodyPr wrap="square" lIns="91440" tIns="45720" rIns="91440" bIns="45720" rtlCol="0" anchor="ctr">
            <a:spAutoFit/>
          </a:bodyPr>
          <a:lstStyle/>
          <a:p>
            <a:pPr algn="ctr">
              <a:lnSpc>
                <a:spcPct val="100000"/>
              </a:lnSpc>
            </a:pPr>
            <a:r>
              <a:rPr lang="en-US" sz="4800" b="1" dirty="0" err="1">
                <a:solidFill>
                  <a:srgbClr val="000000"/>
                </a:solidFill>
                <a:latin typeface="MiSans" pitchFamily="34" charset="0"/>
                <a:ea typeface="MiSans" pitchFamily="34" charset="-122"/>
                <a:cs typeface="MiSans" pitchFamily="34" charset="-120"/>
              </a:rPr>
              <a:t>Graficos</a:t>
            </a:r>
            <a:r>
              <a:rPr lang="en-US" sz="4800" b="1" dirty="0">
                <a:solidFill>
                  <a:srgbClr val="000000"/>
                </a:solidFill>
                <a:latin typeface="MiSans" pitchFamily="34" charset="0"/>
                <a:ea typeface="MiSans" pitchFamily="34" charset="-122"/>
                <a:cs typeface="MiSans" pitchFamily="34" charset="-120"/>
              </a:rPr>
              <a:t> para el </a:t>
            </a:r>
            <a:r>
              <a:rPr lang="en-US" sz="4800" b="1" dirty="0" err="1">
                <a:solidFill>
                  <a:srgbClr val="000000"/>
                </a:solidFill>
                <a:latin typeface="MiSans" pitchFamily="34" charset="0"/>
                <a:ea typeface="MiSans" pitchFamily="34" charset="-122"/>
                <a:cs typeface="MiSans" pitchFamily="34" charset="-120"/>
              </a:rPr>
              <a:t>analisis</a:t>
            </a:r>
            <a:r>
              <a:rPr lang="en-US" sz="4800" b="1" dirty="0">
                <a:solidFill>
                  <a:srgbClr val="000000"/>
                </a:solidFill>
                <a:latin typeface="MiSans" pitchFamily="34" charset="0"/>
                <a:ea typeface="MiSans" pitchFamily="34" charset="-122"/>
                <a:cs typeface="MiSans" pitchFamily="34" charset="-120"/>
              </a:rPr>
              <a:t> de datos</a:t>
            </a:r>
            <a:endParaRPr lang="en-US" sz="4800" dirty="0"/>
          </a:p>
        </p:txBody>
      </p:sp>
      <p:sp>
        <p:nvSpPr>
          <p:cNvPr id="8" name="Text 5">
            <a:extLst>
              <a:ext uri="{FF2B5EF4-FFF2-40B4-BE49-F238E27FC236}">
                <a16:creationId xmlns:a16="http://schemas.microsoft.com/office/drawing/2014/main" id="{1971ECC4-4611-23F3-0191-A741D627F49C}"/>
              </a:ext>
            </a:extLst>
          </p:cNvPr>
          <p:cNvSpPr/>
          <p:nvPr/>
        </p:nvSpPr>
        <p:spPr>
          <a:xfrm>
            <a:off x="3447415" y="263248"/>
            <a:ext cx="5640070" cy="1107996"/>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03</a:t>
            </a:r>
            <a:endParaRPr lang="en-US" sz="1600" dirty="0"/>
          </a:p>
        </p:txBody>
      </p:sp>
      <p:sp>
        <p:nvSpPr>
          <p:cNvPr id="9" name="Shape 6">
            <a:extLst>
              <a:ext uri="{FF2B5EF4-FFF2-40B4-BE49-F238E27FC236}">
                <a16:creationId xmlns:a16="http://schemas.microsoft.com/office/drawing/2014/main" id="{299F0399-54C0-CB43-9FF0-790E2B5C5937}"/>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a:extLst>
              <a:ext uri="{FF2B5EF4-FFF2-40B4-BE49-F238E27FC236}">
                <a16:creationId xmlns:a16="http://schemas.microsoft.com/office/drawing/2014/main" id="{AF7C20F8-E5AA-082A-9B75-C9315E34DC69}"/>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a:extLst>
              <a:ext uri="{FF2B5EF4-FFF2-40B4-BE49-F238E27FC236}">
                <a16:creationId xmlns:a16="http://schemas.microsoft.com/office/drawing/2014/main" id="{D07D7BDC-CCF9-5359-BDE3-44C019DA1919}"/>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a:extLst>
              <a:ext uri="{FF2B5EF4-FFF2-40B4-BE49-F238E27FC236}">
                <a16:creationId xmlns:a16="http://schemas.microsoft.com/office/drawing/2014/main" id="{C4A94848-DF5D-BFCB-018B-27AD82079873}"/>
              </a:ext>
            </a:extLst>
          </p:cNvPr>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a:extLst>
              <a:ext uri="{FF2B5EF4-FFF2-40B4-BE49-F238E27FC236}">
                <a16:creationId xmlns:a16="http://schemas.microsoft.com/office/drawing/2014/main" id="{B1ED62CD-677F-9F2D-6A95-831CA6C7E70B}"/>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a:extLst>
              <a:ext uri="{FF2B5EF4-FFF2-40B4-BE49-F238E27FC236}">
                <a16:creationId xmlns:a16="http://schemas.microsoft.com/office/drawing/2014/main" id="{587A2895-C835-E5E1-9F08-3586A9A31D8A}"/>
              </a:ext>
            </a:extLst>
          </p:cNvPr>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a:extLst>
              <a:ext uri="{FF2B5EF4-FFF2-40B4-BE49-F238E27FC236}">
                <a16:creationId xmlns:a16="http://schemas.microsoft.com/office/drawing/2014/main" id="{5600B4B6-E0C6-1B2B-5556-F4094B95EBF0}"/>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a:extLst>
              <a:ext uri="{FF2B5EF4-FFF2-40B4-BE49-F238E27FC236}">
                <a16:creationId xmlns:a16="http://schemas.microsoft.com/office/drawing/2014/main" id="{7EF52991-C9CB-E3AC-4789-2CDC06973A3D}"/>
              </a:ext>
            </a:extLst>
          </p:cNvPr>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a:extLst>
              <a:ext uri="{FF2B5EF4-FFF2-40B4-BE49-F238E27FC236}">
                <a16:creationId xmlns:a16="http://schemas.microsoft.com/office/drawing/2014/main" id="{E8FF6E01-9275-D0A3-20C4-7C32007E777B}"/>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a:extLst>
              <a:ext uri="{FF2B5EF4-FFF2-40B4-BE49-F238E27FC236}">
                <a16:creationId xmlns:a16="http://schemas.microsoft.com/office/drawing/2014/main" id="{709A7912-47F3-3423-1B0D-253A33520BC0}"/>
              </a:ext>
            </a:extLst>
          </p:cNvPr>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a:extLst>
              <a:ext uri="{FF2B5EF4-FFF2-40B4-BE49-F238E27FC236}">
                <a16:creationId xmlns:a16="http://schemas.microsoft.com/office/drawing/2014/main" id="{1A51874C-ECA4-0972-8C13-C6DBF647C7E7}"/>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extLst>
      <p:ext uri="{BB962C8B-B14F-4D97-AF65-F5344CB8AC3E}">
        <p14:creationId xmlns:p14="http://schemas.microsoft.com/office/powerpoint/2010/main" val="4271379442"/>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61492" y="1524794"/>
            <a:ext cx="6297018" cy="1771948"/>
          </a:xfrm>
          <a:prstGeom prst="rect">
            <a:avLst/>
          </a:prstGeom>
          <a:noFill/>
          <a:ln/>
        </p:spPr>
        <p:txBody>
          <a:bodyPr wrap="square" lIns="0" tIns="0" rIns="0" bIns="0" rtlCol="0" anchor="t"/>
          <a:lstStyle/>
          <a:p>
            <a:pPr>
              <a:lnSpc>
                <a:spcPts val="4625"/>
              </a:lnSpc>
            </a:pPr>
            <a:r>
              <a:rPr lang="en-US" sz="3708" dirty="0">
                <a:solidFill>
                  <a:srgbClr val="3257B8"/>
                </a:solidFill>
                <a:latin typeface="Roboto Slab" pitchFamily="34" charset="0"/>
                <a:ea typeface="Roboto Slab" pitchFamily="34" charset="-122"/>
                <a:cs typeface="Roboto Slab" pitchFamily="34" charset="-120"/>
              </a:rPr>
              <a:t>Visualización de Datos y Medidas Estadísticas en Python</a:t>
            </a:r>
            <a:endParaRPr lang="en-US" sz="3708" dirty="0"/>
          </a:p>
        </p:txBody>
      </p:sp>
      <p:sp>
        <p:nvSpPr>
          <p:cNvPr id="4" name="Text 1"/>
          <p:cNvSpPr/>
          <p:nvPr/>
        </p:nvSpPr>
        <p:spPr>
          <a:xfrm>
            <a:off x="661492" y="3580209"/>
            <a:ext cx="6297018" cy="1209675"/>
          </a:xfrm>
          <a:prstGeom prst="rect">
            <a:avLst/>
          </a:prstGeom>
          <a:noFill/>
          <a:ln/>
        </p:spPr>
        <p:txBody>
          <a:bodyPr wrap="square" lIns="0" tIns="0" rIns="0" bIns="0" rtlCol="0" anchor="t"/>
          <a:lstStyle/>
          <a:p>
            <a:pPr algn="just">
              <a:lnSpc>
                <a:spcPts val="2375"/>
              </a:lnSpc>
            </a:pPr>
            <a:r>
              <a:rPr lang="en-US" sz="1458" dirty="0">
                <a:solidFill>
                  <a:srgbClr val="15213F"/>
                </a:solidFill>
                <a:latin typeface="Roboto" pitchFamily="34" charset="0"/>
                <a:ea typeface="Roboto" pitchFamily="34" charset="-122"/>
                <a:cs typeface="Roboto" pitchFamily="34" charset="-120"/>
              </a:rPr>
              <a:t>Esta presentación explorará cómo las visualizaciones y las medidas estadísticas potencian el análisis de datos. Aprenderemos a comprender información compleja de forma sencilla y efectiva, optimizando la toma de decisiones.</a:t>
            </a:r>
            <a:endParaRPr lang="en-US" sz="1458" dirty="0"/>
          </a:p>
        </p:txBody>
      </p:sp>
      <p:pic>
        <p:nvPicPr>
          <p:cNvPr id="9" name="Imagen 8">
            <a:extLst>
              <a:ext uri="{FF2B5EF4-FFF2-40B4-BE49-F238E27FC236}">
                <a16:creationId xmlns:a16="http://schemas.microsoft.com/office/drawing/2014/main" id="{D7D6856B-3435-3FC5-DB89-0E995607D771}"/>
              </a:ext>
            </a:extLst>
          </p:cNvPr>
          <p:cNvPicPr>
            <a:picLocks noChangeAspect="1"/>
          </p:cNvPicPr>
          <p:nvPr/>
        </p:nvPicPr>
        <p:blipFill>
          <a:blip r:embed="rId4"/>
          <a:stretch>
            <a:fillRect/>
          </a:stretch>
        </p:blipFill>
        <p:spPr>
          <a:xfrm>
            <a:off x="2522570" y="5073351"/>
            <a:ext cx="2049431" cy="1537073"/>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587474" y="500162"/>
            <a:ext cx="6445052" cy="1573708"/>
          </a:xfrm>
          <a:prstGeom prst="rect">
            <a:avLst/>
          </a:prstGeom>
          <a:noFill/>
          <a:ln/>
        </p:spPr>
        <p:txBody>
          <a:bodyPr wrap="square" lIns="0" tIns="0" rIns="0" bIns="0" rtlCol="0" anchor="t"/>
          <a:lstStyle/>
          <a:p>
            <a:pPr>
              <a:lnSpc>
                <a:spcPts val="4125"/>
              </a:lnSpc>
            </a:pPr>
            <a:r>
              <a:rPr lang="en-US" sz="3292" dirty="0">
                <a:solidFill>
                  <a:srgbClr val="3257B8"/>
                </a:solidFill>
                <a:latin typeface="Roboto Slab" pitchFamily="34" charset="0"/>
                <a:ea typeface="Roboto Slab" pitchFamily="34" charset="-122"/>
                <a:cs typeface="Roboto Slab" pitchFamily="34" charset="-120"/>
              </a:rPr>
              <a:t>La Importancia de la Visualización de Datos en Python</a:t>
            </a:r>
            <a:endParaRPr lang="en-US" sz="3292" dirty="0"/>
          </a:p>
        </p:txBody>
      </p:sp>
      <p:sp>
        <p:nvSpPr>
          <p:cNvPr id="4" name="Shape 1"/>
          <p:cNvSpPr/>
          <p:nvPr/>
        </p:nvSpPr>
        <p:spPr>
          <a:xfrm>
            <a:off x="587474" y="2325588"/>
            <a:ext cx="377627" cy="377627"/>
          </a:xfrm>
          <a:prstGeom prst="roundRect">
            <a:avLst>
              <a:gd name="adj" fmla="val 6668"/>
            </a:avLst>
          </a:prstGeom>
          <a:solidFill>
            <a:srgbClr val="E9ECF2"/>
          </a:solidFill>
          <a:ln/>
        </p:spPr>
        <p:txBody>
          <a:bodyPr/>
          <a:lstStyle/>
          <a:p>
            <a:endParaRPr lang="es-CO" sz="1500"/>
          </a:p>
        </p:txBody>
      </p:sp>
      <p:sp>
        <p:nvSpPr>
          <p:cNvPr id="5" name="Text 2"/>
          <p:cNvSpPr/>
          <p:nvPr/>
        </p:nvSpPr>
        <p:spPr>
          <a:xfrm>
            <a:off x="1132881" y="2383234"/>
            <a:ext cx="2295029" cy="262235"/>
          </a:xfrm>
          <a:prstGeom prst="rect">
            <a:avLst/>
          </a:prstGeom>
          <a:noFill/>
          <a:ln/>
        </p:spPr>
        <p:txBody>
          <a:bodyPr wrap="none" lIns="0" tIns="0" rIns="0" bIns="0" rtlCol="0" anchor="t"/>
          <a:lstStyle/>
          <a:p>
            <a:pPr>
              <a:lnSpc>
                <a:spcPts val="2042"/>
              </a:lnSpc>
            </a:pPr>
            <a:r>
              <a:rPr lang="en-US" sz="1625" dirty="0">
                <a:solidFill>
                  <a:srgbClr val="15213F"/>
                </a:solidFill>
                <a:latin typeface="Roboto Slab" pitchFamily="34" charset="0"/>
                <a:ea typeface="Roboto Slab" pitchFamily="34" charset="-122"/>
                <a:cs typeface="Roboto Slab" pitchFamily="34" charset="-120"/>
              </a:rPr>
              <a:t>Representación Gráfica</a:t>
            </a:r>
            <a:endParaRPr lang="en-US" sz="1625" dirty="0"/>
          </a:p>
        </p:txBody>
      </p:sp>
      <p:sp>
        <p:nvSpPr>
          <p:cNvPr id="6" name="Text 3"/>
          <p:cNvSpPr/>
          <p:nvPr/>
        </p:nvSpPr>
        <p:spPr>
          <a:xfrm>
            <a:off x="1132880" y="2746177"/>
            <a:ext cx="5899646" cy="537170"/>
          </a:xfrm>
          <a:prstGeom prst="rect">
            <a:avLst/>
          </a:prstGeom>
          <a:noFill/>
          <a:ln/>
        </p:spPr>
        <p:txBody>
          <a:bodyPr wrap="square" lIns="0" tIns="0" rIns="0" bIns="0" rtlCol="0" anchor="t"/>
          <a:lstStyle/>
          <a:p>
            <a:pPr>
              <a:lnSpc>
                <a:spcPts val="2083"/>
              </a:lnSpc>
            </a:pPr>
            <a:r>
              <a:rPr lang="en-US" sz="1292" dirty="0">
                <a:solidFill>
                  <a:srgbClr val="15213F"/>
                </a:solidFill>
                <a:latin typeface="Roboto" pitchFamily="34" charset="0"/>
                <a:ea typeface="Roboto" pitchFamily="34" charset="-122"/>
                <a:cs typeface="Roboto" pitchFamily="34" charset="-120"/>
              </a:rPr>
              <a:t>La visualización convierte datos en gráficos. Esto facilita la comprensión rápida.</a:t>
            </a:r>
            <a:endParaRPr lang="en-US" sz="1292" dirty="0"/>
          </a:p>
        </p:txBody>
      </p:sp>
      <p:sp>
        <p:nvSpPr>
          <p:cNvPr id="7" name="Shape 4"/>
          <p:cNvSpPr/>
          <p:nvPr/>
        </p:nvSpPr>
        <p:spPr>
          <a:xfrm>
            <a:off x="587474" y="3619004"/>
            <a:ext cx="377627" cy="377627"/>
          </a:xfrm>
          <a:prstGeom prst="roundRect">
            <a:avLst>
              <a:gd name="adj" fmla="val 6668"/>
            </a:avLst>
          </a:prstGeom>
          <a:solidFill>
            <a:srgbClr val="E9ECF2"/>
          </a:solidFill>
          <a:ln/>
        </p:spPr>
        <p:txBody>
          <a:bodyPr/>
          <a:lstStyle/>
          <a:p>
            <a:endParaRPr lang="es-CO" sz="1500"/>
          </a:p>
        </p:txBody>
      </p:sp>
      <p:sp>
        <p:nvSpPr>
          <p:cNvPr id="8" name="Text 5"/>
          <p:cNvSpPr/>
          <p:nvPr/>
        </p:nvSpPr>
        <p:spPr>
          <a:xfrm>
            <a:off x="1132881" y="3676650"/>
            <a:ext cx="2098179" cy="262235"/>
          </a:xfrm>
          <a:prstGeom prst="rect">
            <a:avLst/>
          </a:prstGeom>
          <a:noFill/>
          <a:ln/>
        </p:spPr>
        <p:txBody>
          <a:bodyPr wrap="none" lIns="0" tIns="0" rIns="0" bIns="0" rtlCol="0" anchor="t"/>
          <a:lstStyle/>
          <a:p>
            <a:pPr>
              <a:lnSpc>
                <a:spcPts val="2042"/>
              </a:lnSpc>
            </a:pPr>
            <a:r>
              <a:rPr lang="en-US" sz="1625" dirty="0">
                <a:solidFill>
                  <a:srgbClr val="15213F"/>
                </a:solidFill>
                <a:latin typeface="Roboto Slab" pitchFamily="34" charset="0"/>
                <a:ea typeface="Roboto Slab" pitchFamily="34" charset="-122"/>
                <a:cs typeface="Roboto Slab" pitchFamily="34" charset="-120"/>
              </a:rPr>
              <a:t>Identifica Patrones</a:t>
            </a:r>
            <a:endParaRPr lang="en-US" sz="1625" dirty="0"/>
          </a:p>
        </p:txBody>
      </p:sp>
      <p:sp>
        <p:nvSpPr>
          <p:cNvPr id="9" name="Text 6"/>
          <p:cNvSpPr/>
          <p:nvPr/>
        </p:nvSpPr>
        <p:spPr>
          <a:xfrm>
            <a:off x="1132880" y="4039593"/>
            <a:ext cx="5899646" cy="268585"/>
          </a:xfrm>
          <a:prstGeom prst="rect">
            <a:avLst/>
          </a:prstGeom>
          <a:noFill/>
          <a:ln/>
        </p:spPr>
        <p:txBody>
          <a:bodyPr wrap="none" lIns="0" tIns="0" rIns="0" bIns="0" rtlCol="0" anchor="t"/>
          <a:lstStyle/>
          <a:p>
            <a:pPr>
              <a:lnSpc>
                <a:spcPts val="2083"/>
              </a:lnSpc>
            </a:pPr>
            <a:r>
              <a:rPr lang="en-US" sz="1292" dirty="0">
                <a:solidFill>
                  <a:srgbClr val="15213F"/>
                </a:solidFill>
                <a:latin typeface="Roboto" pitchFamily="34" charset="0"/>
                <a:ea typeface="Roboto" pitchFamily="34" charset="-122"/>
                <a:cs typeface="Roboto" pitchFamily="34" charset="-120"/>
              </a:rPr>
              <a:t>Ayuda a descubrir tendencias y valores atípicos ocultos.</a:t>
            </a:r>
            <a:endParaRPr lang="en-US" sz="1292" dirty="0"/>
          </a:p>
        </p:txBody>
      </p:sp>
      <p:sp>
        <p:nvSpPr>
          <p:cNvPr id="10" name="Shape 7"/>
          <p:cNvSpPr/>
          <p:nvPr/>
        </p:nvSpPr>
        <p:spPr>
          <a:xfrm>
            <a:off x="587474" y="4643834"/>
            <a:ext cx="377627" cy="377627"/>
          </a:xfrm>
          <a:prstGeom prst="roundRect">
            <a:avLst>
              <a:gd name="adj" fmla="val 6668"/>
            </a:avLst>
          </a:prstGeom>
          <a:solidFill>
            <a:srgbClr val="E9ECF2"/>
          </a:solidFill>
          <a:ln/>
        </p:spPr>
        <p:txBody>
          <a:bodyPr/>
          <a:lstStyle/>
          <a:p>
            <a:endParaRPr lang="es-CO" sz="1500"/>
          </a:p>
        </p:txBody>
      </p:sp>
      <p:sp>
        <p:nvSpPr>
          <p:cNvPr id="11" name="Text 8"/>
          <p:cNvSpPr/>
          <p:nvPr/>
        </p:nvSpPr>
        <p:spPr>
          <a:xfrm>
            <a:off x="1132881" y="4701481"/>
            <a:ext cx="2098179" cy="262235"/>
          </a:xfrm>
          <a:prstGeom prst="rect">
            <a:avLst/>
          </a:prstGeom>
          <a:noFill/>
          <a:ln/>
        </p:spPr>
        <p:txBody>
          <a:bodyPr wrap="none" lIns="0" tIns="0" rIns="0" bIns="0" rtlCol="0" anchor="t"/>
          <a:lstStyle/>
          <a:p>
            <a:pPr>
              <a:lnSpc>
                <a:spcPts val="2042"/>
              </a:lnSpc>
            </a:pPr>
            <a:r>
              <a:rPr lang="en-US" sz="1625" dirty="0">
                <a:solidFill>
                  <a:srgbClr val="15213F"/>
                </a:solidFill>
                <a:latin typeface="Roboto Slab" pitchFamily="34" charset="0"/>
                <a:ea typeface="Roboto Slab" pitchFamily="34" charset="-122"/>
                <a:cs typeface="Roboto Slab" pitchFamily="34" charset="-120"/>
              </a:rPr>
              <a:t>Librerías Clave</a:t>
            </a:r>
            <a:endParaRPr lang="en-US" sz="1625" dirty="0"/>
          </a:p>
        </p:txBody>
      </p:sp>
      <p:sp>
        <p:nvSpPr>
          <p:cNvPr id="12" name="Text 9"/>
          <p:cNvSpPr/>
          <p:nvPr/>
        </p:nvSpPr>
        <p:spPr>
          <a:xfrm>
            <a:off x="1132880" y="5064423"/>
            <a:ext cx="5899646" cy="268585"/>
          </a:xfrm>
          <a:prstGeom prst="rect">
            <a:avLst/>
          </a:prstGeom>
          <a:noFill/>
          <a:ln/>
        </p:spPr>
        <p:txBody>
          <a:bodyPr wrap="none" lIns="0" tIns="0" rIns="0" bIns="0" rtlCol="0" anchor="t"/>
          <a:lstStyle/>
          <a:p>
            <a:pPr>
              <a:lnSpc>
                <a:spcPts val="2083"/>
              </a:lnSpc>
            </a:pPr>
            <a:r>
              <a:rPr lang="en-US" sz="1292" dirty="0">
                <a:solidFill>
                  <a:srgbClr val="15213F"/>
                </a:solidFill>
                <a:latin typeface="Roboto" pitchFamily="34" charset="0"/>
                <a:ea typeface="Roboto" pitchFamily="34" charset="-122"/>
                <a:cs typeface="Roboto" pitchFamily="34" charset="-120"/>
              </a:rPr>
              <a:t>Python usa Matplotlib y Seaborn. Son herramientas esenciales y potentes.</a:t>
            </a:r>
            <a:endParaRPr lang="en-US" sz="1292" dirty="0"/>
          </a:p>
        </p:txBody>
      </p:sp>
      <p:sp>
        <p:nvSpPr>
          <p:cNvPr id="13" name="Shape 10"/>
          <p:cNvSpPr/>
          <p:nvPr/>
        </p:nvSpPr>
        <p:spPr>
          <a:xfrm>
            <a:off x="587474" y="5668665"/>
            <a:ext cx="377627" cy="377627"/>
          </a:xfrm>
          <a:prstGeom prst="roundRect">
            <a:avLst>
              <a:gd name="adj" fmla="val 6668"/>
            </a:avLst>
          </a:prstGeom>
          <a:solidFill>
            <a:srgbClr val="E9ECF2"/>
          </a:solidFill>
          <a:ln/>
        </p:spPr>
        <p:txBody>
          <a:bodyPr/>
          <a:lstStyle/>
          <a:p>
            <a:endParaRPr lang="es-CO" sz="1500"/>
          </a:p>
        </p:txBody>
      </p:sp>
      <p:sp>
        <p:nvSpPr>
          <p:cNvPr id="14" name="Text 11"/>
          <p:cNvSpPr/>
          <p:nvPr/>
        </p:nvSpPr>
        <p:spPr>
          <a:xfrm>
            <a:off x="1132881" y="5726311"/>
            <a:ext cx="2098179" cy="262235"/>
          </a:xfrm>
          <a:prstGeom prst="rect">
            <a:avLst/>
          </a:prstGeom>
          <a:noFill/>
          <a:ln/>
        </p:spPr>
        <p:txBody>
          <a:bodyPr wrap="none" lIns="0" tIns="0" rIns="0" bIns="0" rtlCol="0" anchor="t"/>
          <a:lstStyle/>
          <a:p>
            <a:pPr>
              <a:lnSpc>
                <a:spcPts val="2042"/>
              </a:lnSpc>
            </a:pPr>
            <a:r>
              <a:rPr lang="en-US" sz="1625" dirty="0">
                <a:solidFill>
                  <a:srgbClr val="15213F"/>
                </a:solidFill>
                <a:latin typeface="Roboto Slab" pitchFamily="34" charset="0"/>
                <a:ea typeface="Roboto Slab" pitchFamily="34" charset="-122"/>
                <a:cs typeface="Roboto Slab" pitchFamily="34" charset="-120"/>
              </a:rPr>
              <a:t>Mejora Decisiones</a:t>
            </a:r>
            <a:endParaRPr lang="en-US" sz="1625" dirty="0"/>
          </a:p>
        </p:txBody>
      </p:sp>
      <p:sp>
        <p:nvSpPr>
          <p:cNvPr id="15" name="Text 12"/>
          <p:cNvSpPr/>
          <p:nvPr/>
        </p:nvSpPr>
        <p:spPr>
          <a:xfrm>
            <a:off x="1132880" y="6089253"/>
            <a:ext cx="5899646" cy="268585"/>
          </a:xfrm>
          <a:prstGeom prst="rect">
            <a:avLst/>
          </a:prstGeom>
          <a:noFill/>
          <a:ln/>
        </p:spPr>
        <p:txBody>
          <a:bodyPr wrap="none" lIns="0" tIns="0" rIns="0" bIns="0" rtlCol="0" anchor="t"/>
          <a:lstStyle/>
          <a:p>
            <a:pPr>
              <a:lnSpc>
                <a:spcPts val="2083"/>
              </a:lnSpc>
            </a:pPr>
            <a:r>
              <a:rPr lang="en-US" sz="1292" dirty="0">
                <a:solidFill>
                  <a:srgbClr val="15213F"/>
                </a:solidFill>
                <a:latin typeface="Roboto" pitchFamily="34" charset="0"/>
                <a:ea typeface="Roboto" pitchFamily="34" charset="-122"/>
                <a:cs typeface="Roboto" pitchFamily="34" charset="-120"/>
              </a:rPr>
              <a:t>Permite tomar decisiones informadas. Se basa en insights rápidos y claros.</a:t>
            </a:r>
            <a:endParaRPr lang="en-US" sz="1292" dirty="0"/>
          </a:p>
        </p:txBody>
      </p:sp>
      <p:pic>
        <p:nvPicPr>
          <p:cNvPr id="17" name="Imagen 16">
            <a:extLst>
              <a:ext uri="{FF2B5EF4-FFF2-40B4-BE49-F238E27FC236}">
                <a16:creationId xmlns:a16="http://schemas.microsoft.com/office/drawing/2014/main" id="{4D110623-FEF5-8A61-E626-92DDD53E99E2}"/>
              </a:ext>
            </a:extLst>
          </p:cNvPr>
          <p:cNvPicPr>
            <a:picLocks noChangeAspect="1"/>
          </p:cNvPicPr>
          <p:nvPr/>
        </p:nvPicPr>
        <p:blipFill>
          <a:blip r:embed="rId4"/>
          <a:stretch>
            <a:fillRect/>
          </a:stretch>
        </p:blipFill>
        <p:spPr>
          <a:xfrm>
            <a:off x="6031872" y="911770"/>
            <a:ext cx="1000654" cy="750491"/>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3021038" y="436358"/>
            <a:ext cx="5688755" cy="590649"/>
          </a:xfrm>
          <a:prstGeom prst="rect">
            <a:avLst/>
          </a:prstGeom>
          <a:noFill/>
          <a:ln/>
        </p:spPr>
        <p:txBody>
          <a:bodyPr wrap="none" lIns="0" tIns="0" rIns="0" bIns="0" rtlCol="0" anchor="t"/>
          <a:lstStyle/>
          <a:p>
            <a:pPr>
              <a:lnSpc>
                <a:spcPts val="4625"/>
              </a:lnSpc>
            </a:pPr>
            <a:r>
              <a:rPr lang="en-US" sz="3708" dirty="0">
                <a:solidFill>
                  <a:srgbClr val="3257B8"/>
                </a:solidFill>
                <a:latin typeface="Roboto Slab" pitchFamily="34" charset="0"/>
                <a:ea typeface="Roboto Slab" pitchFamily="34" charset="-122"/>
                <a:cs typeface="Roboto Slab" pitchFamily="34" charset="-120"/>
              </a:rPr>
              <a:t>Gráficos Clave en Python </a:t>
            </a:r>
            <a:endParaRPr lang="en-US" sz="3708" dirty="0"/>
          </a:p>
        </p:txBody>
      </p:sp>
      <p:sp>
        <p:nvSpPr>
          <p:cNvPr id="3" name="Text 1"/>
          <p:cNvSpPr/>
          <p:nvPr/>
        </p:nvSpPr>
        <p:spPr>
          <a:xfrm>
            <a:off x="661492" y="1357753"/>
            <a:ext cx="4067671" cy="295275"/>
          </a:xfrm>
          <a:prstGeom prst="rect">
            <a:avLst/>
          </a:prstGeom>
          <a:noFill/>
          <a:ln/>
        </p:spPr>
        <p:txBody>
          <a:bodyPr wrap="none" lIns="0" tIns="0" rIns="0" bIns="0" rtlCol="0" anchor="t"/>
          <a:lstStyle/>
          <a:p>
            <a:pPr>
              <a:lnSpc>
                <a:spcPts val="2292"/>
              </a:lnSpc>
            </a:pPr>
            <a:r>
              <a:rPr lang="en-US" sz="1833" dirty="0">
                <a:solidFill>
                  <a:srgbClr val="3257B8"/>
                </a:solidFill>
                <a:latin typeface="Roboto Slab" pitchFamily="34" charset="0"/>
                <a:ea typeface="Roboto Slab" pitchFamily="34" charset="-122"/>
                <a:cs typeface="Roboto Slab" pitchFamily="34" charset="-120"/>
              </a:rPr>
              <a:t>1. Gráfico de Dispersión (Scatter Plot)</a:t>
            </a:r>
            <a:endParaRPr lang="en-US" sz="1833" dirty="0"/>
          </a:p>
        </p:txBody>
      </p:sp>
      <p:sp>
        <p:nvSpPr>
          <p:cNvPr id="4" name="Text 2"/>
          <p:cNvSpPr/>
          <p:nvPr/>
        </p:nvSpPr>
        <p:spPr>
          <a:xfrm>
            <a:off x="661492" y="1892108"/>
            <a:ext cx="5203924" cy="1209675"/>
          </a:xfrm>
          <a:prstGeom prst="rect">
            <a:avLst/>
          </a:prstGeom>
          <a:noFill/>
          <a:ln/>
        </p:spPr>
        <p:txBody>
          <a:bodyPr wrap="square" lIns="0" tIns="0" rIns="0" bIns="0" rtlCol="0" anchor="t"/>
          <a:lstStyle/>
          <a:p>
            <a:pPr algn="just">
              <a:lnSpc>
                <a:spcPts val="2375"/>
              </a:lnSpc>
            </a:pPr>
            <a:r>
              <a:rPr lang="en-US" sz="1667" dirty="0">
                <a:solidFill>
                  <a:srgbClr val="15213F"/>
                </a:solidFill>
                <a:latin typeface="Roboto" pitchFamily="34" charset="0"/>
                <a:ea typeface="Roboto" pitchFamily="34" charset="-122"/>
                <a:cs typeface="Roboto" pitchFamily="34" charset="-120"/>
              </a:rPr>
              <a:t>Muestra la relación entre dos variables numéricas. Es ideal para identificar correlaciones o agrupaciones de datos. Un ejemplo es horas de estudio versus calificaciones de exámenes.</a:t>
            </a:r>
            <a:endParaRPr lang="en-US" sz="1667" dirty="0"/>
          </a:p>
        </p:txBody>
      </p:sp>
      <p:pic>
        <p:nvPicPr>
          <p:cNvPr id="7" name="Imagen 6">
            <a:extLst>
              <a:ext uri="{FF2B5EF4-FFF2-40B4-BE49-F238E27FC236}">
                <a16:creationId xmlns:a16="http://schemas.microsoft.com/office/drawing/2014/main" id="{FCB9FC30-4388-3701-780A-7801021CBB52}"/>
              </a:ext>
            </a:extLst>
          </p:cNvPr>
          <p:cNvPicPr>
            <a:picLocks noChangeAspect="1"/>
          </p:cNvPicPr>
          <p:nvPr/>
        </p:nvPicPr>
        <p:blipFill>
          <a:blip r:embed="rId3"/>
          <a:stretch>
            <a:fillRect/>
          </a:stretch>
        </p:blipFill>
        <p:spPr>
          <a:xfrm>
            <a:off x="5595673" y="5679282"/>
            <a:ext cx="1000654" cy="750491"/>
          </a:xfrm>
          <a:prstGeom prst="rect">
            <a:avLst/>
          </a:prstGeom>
        </p:spPr>
      </p:pic>
      <p:pic>
        <p:nvPicPr>
          <p:cNvPr id="1026" name="Picture 2" descr="Diagrama de Dispersión">
            <a:extLst>
              <a:ext uri="{FF2B5EF4-FFF2-40B4-BE49-F238E27FC236}">
                <a16:creationId xmlns:a16="http://schemas.microsoft.com/office/drawing/2014/main" id="{AFDD909F-33E3-30B7-312D-AE3CA342E4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712" y="3101784"/>
            <a:ext cx="7288543" cy="3203519"/>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A8D8CF9A-CFE5-7791-819C-424173B2A4E5}"/>
              </a:ext>
            </a:extLst>
          </p:cNvPr>
          <p:cNvSpPr txBox="1"/>
          <p:nvPr/>
        </p:nvSpPr>
        <p:spPr>
          <a:xfrm>
            <a:off x="7291994" y="1653027"/>
            <a:ext cx="4751294" cy="419704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s-CO" sz="1667" dirty="0" err="1"/>
              <a:t>sns.scatterplot</a:t>
            </a:r>
            <a:r>
              <a:rPr lang="es-CO" sz="1667" dirty="0"/>
              <a:t>(x=‘ ', y=‘ ', </a:t>
            </a:r>
            <a:r>
              <a:rPr lang="es-CO" sz="1667" dirty="0" err="1"/>
              <a:t>hue</a:t>
            </a:r>
            <a:r>
              <a:rPr lang="es-CO" sz="1667" dirty="0"/>
              <a:t>=‘ ', data=</a:t>
            </a:r>
            <a:r>
              <a:rPr lang="es-CO" sz="1667" dirty="0" err="1"/>
              <a:t>df</a:t>
            </a:r>
            <a:r>
              <a:rPr lang="es-CO" sz="1667" dirty="0"/>
              <a:t>)</a:t>
            </a:r>
          </a:p>
          <a:p>
            <a:endParaRPr lang="es-CO" sz="1667" dirty="0"/>
          </a:p>
          <a:p>
            <a:pPr marL="238115" indent="-238115">
              <a:buFont typeface="Arial" panose="020B0604020202020204" pitchFamily="34" charset="0"/>
              <a:buChar char="•"/>
            </a:pPr>
            <a:r>
              <a:rPr lang="es-MX" sz="1667" dirty="0" err="1"/>
              <a:t>sns.scatterplot</a:t>
            </a:r>
            <a:r>
              <a:rPr lang="es-MX" sz="1667" dirty="0"/>
              <a:t>(...): es la función de </a:t>
            </a:r>
            <a:r>
              <a:rPr lang="es-MX" sz="1667" dirty="0" err="1"/>
              <a:t>Seaborn</a:t>
            </a:r>
            <a:r>
              <a:rPr lang="es-MX" sz="1667" dirty="0"/>
              <a:t> para crear un gráfico de dispersión (</a:t>
            </a:r>
            <a:r>
              <a:rPr lang="es-MX" sz="1667" dirty="0" err="1"/>
              <a:t>scatter</a:t>
            </a:r>
            <a:r>
              <a:rPr lang="es-MX" sz="1667" dirty="0"/>
              <a:t> </a:t>
            </a:r>
            <a:r>
              <a:rPr lang="es-MX" sz="1667" dirty="0" err="1"/>
              <a:t>plot</a:t>
            </a:r>
            <a:r>
              <a:rPr lang="es-MX" sz="1667" dirty="0"/>
              <a:t>).</a:t>
            </a:r>
          </a:p>
          <a:p>
            <a:pPr marL="238115" indent="-238115">
              <a:buFont typeface="Arial" panose="020B0604020202020204" pitchFamily="34" charset="0"/>
              <a:buChar char="•"/>
            </a:pPr>
            <a:r>
              <a:rPr lang="es-MX" sz="1667" dirty="0"/>
              <a:t>x=‘ ': lo que va en el eje X es la columna de una variable del </a:t>
            </a:r>
            <a:r>
              <a:rPr lang="es-MX" sz="1667" dirty="0" err="1"/>
              <a:t>DataFrame</a:t>
            </a:r>
            <a:r>
              <a:rPr lang="es-MX" sz="1667" dirty="0"/>
              <a:t>.</a:t>
            </a:r>
          </a:p>
          <a:p>
            <a:pPr marL="238115" indent="-238115">
              <a:buFont typeface="Arial" panose="020B0604020202020204" pitchFamily="34" charset="0"/>
              <a:buChar char="•"/>
            </a:pPr>
            <a:r>
              <a:rPr lang="es-MX" sz="1667" dirty="0"/>
              <a:t>y=‘ ': lo que va en el eje Y es la columna de una variable del </a:t>
            </a:r>
            <a:r>
              <a:rPr lang="es-MX" sz="1667" dirty="0" err="1"/>
              <a:t>DataFrame</a:t>
            </a:r>
            <a:endParaRPr lang="es-MX" sz="1667" dirty="0"/>
          </a:p>
          <a:p>
            <a:pPr marL="238115" indent="-238115">
              <a:buFont typeface="Arial" panose="020B0604020202020204" pitchFamily="34" charset="0"/>
              <a:buChar char="•"/>
            </a:pPr>
            <a:r>
              <a:rPr lang="es-MX" sz="1667" dirty="0" err="1"/>
              <a:t>hue</a:t>
            </a:r>
            <a:r>
              <a:rPr lang="es-MX" sz="1667" dirty="0"/>
              <a:t>=‘ ': El parámetro </a:t>
            </a:r>
            <a:r>
              <a:rPr lang="es-MX" sz="1667" dirty="0" err="1"/>
              <a:t>hue</a:t>
            </a:r>
            <a:r>
              <a:rPr lang="es-MX" sz="1667" dirty="0"/>
              <a:t> le dice a </a:t>
            </a:r>
            <a:r>
              <a:rPr lang="es-MX" sz="1667" dirty="0" err="1"/>
              <a:t>Seaborn</a:t>
            </a:r>
            <a:r>
              <a:rPr lang="es-MX" sz="1667" dirty="0"/>
              <a:t> que separe los datos por categorías (o grupos) y les asigne un color diferente a cada una.</a:t>
            </a:r>
          </a:p>
          <a:p>
            <a:pPr marL="238115" indent="-238115">
              <a:buFont typeface="Arial" panose="020B0604020202020204" pitchFamily="34" charset="0"/>
              <a:buChar char="•"/>
            </a:pPr>
            <a:r>
              <a:rPr lang="es-MX" sz="1667" dirty="0"/>
              <a:t>data=</a:t>
            </a:r>
            <a:r>
              <a:rPr lang="es-MX" sz="1667" dirty="0" err="1"/>
              <a:t>df</a:t>
            </a:r>
            <a:r>
              <a:rPr lang="es-MX" sz="1667" dirty="0"/>
              <a:t>: indica que los datos vienen del </a:t>
            </a:r>
            <a:r>
              <a:rPr lang="es-MX" sz="1667" dirty="0" err="1"/>
              <a:t>DataFrame</a:t>
            </a:r>
            <a:r>
              <a:rPr lang="es-MX" sz="1667" dirty="0"/>
              <a:t> llamado </a:t>
            </a:r>
            <a:r>
              <a:rPr lang="es-MX" sz="1667" dirty="0" err="1"/>
              <a:t>df</a:t>
            </a:r>
            <a:r>
              <a:rPr lang="es-MX" sz="1667" dirty="0"/>
              <a:t>.</a:t>
            </a:r>
          </a:p>
          <a:p>
            <a:pPr marL="238115" indent="-238115">
              <a:buFont typeface="Arial" panose="020B0604020202020204" pitchFamily="34" charset="0"/>
              <a:buChar char="•"/>
            </a:pPr>
            <a:r>
              <a:rPr lang="es-MX" sz="1667" dirty="0"/>
              <a:t>s=100: define el tamaño de los puntos. Cuanto mayor sea el número, más grandes serán los círculos en el gráfico.</a:t>
            </a:r>
            <a:endParaRPr lang="es-CO" sz="1667" dirty="0"/>
          </a:p>
        </p:txBody>
      </p:sp>
      <p:pic>
        <p:nvPicPr>
          <p:cNvPr id="10" name="Imagen 9">
            <a:extLst>
              <a:ext uri="{FF2B5EF4-FFF2-40B4-BE49-F238E27FC236}">
                <a16:creationId xmlns:a16="http://schemas.microsoft.com/office/drawing/2014/main" id="{6A3B20C1-C99F-5318-BC51-12764E2FFF38}"/>
              </a:ext>
            </a:extLst>
          </p:cNvPr>
          <p:cNvPicPr>
            <a:picLocks noChangeAspect="1"/>
          </p:cNvPicPr>
          <p:nvPr/>
        </p:nvPicPr>
        <p:blipFill>
          <a:blip r:embed="rId3"/>
          <a:stretch>
            <a:fillRect/>
          </a:stretch>
        </p:blipFill>
        <p:spPr>
          <a:xfrm>
            <a:off x="5595672" y="6054527"/>
            <a:ext cx="1000654" cy="750491"/>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760FD1-3E72-5567-D7FE-46C7C9462E7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B4F5805-1882-C91B-7BD6-3946C34747D3}"/>
              </a:ext>
            </a:extLst>
          </p:cNvPr>
          <p:cNvSpPr/>
          <p:nvPr/>
        </p:nvSpPr>
        <p:spPr>
          <a:xfrm>
            <a:off x="3263454" y="262131"/>
            <a:ext cx="5671443" cy="590649"/>
          </a:xfrm>
          <a:prstGeom prst="rect">
            <a:avLst/>
          </a:prstGeom>
          <a:noFill/>
          <a:ln/>
        </p:spPr>
        <p:txBody>
          <a:bodyPr wrap="none" lIns="0" tIns="0" rIns="0" bIns="0" rtlCol="0" anchor="t"/>
          <a:lstStyle/>
          <a:p>
            <a:pPr>
              <a:lnSpc>
                <a:spcPts val="4625"/>
              </a:lnSpc>
            </a:pPr>
            <a:r>
              <a:rPr lang="en-US" sz="3708" dirty="0">
                <a:solidFill>
                  <a:srgbClr val="3257B8"/>
                </a:solidFill>
                <a:latin typeface="Roboto Slab" pitchFamily="34" charset="0"/>
                <a:ea typeface="Roboto Slab" pitchFamily="34" charset="-122"/>
                <a:cs typeface="Roboto Slab" pitchFamily="34" charset="-120"/>
              </a:rPr>
              <a:t>Gráficos Clave en Python</a:t>
            </a:r>
            <a:endParaRPr lang="en-US" sz="3708" dirty="0"/>
          </a:p>
        </p:txBody>
      </p:sp>
      <p:sp>
        <p:nvSpPr>
          <p:cNvPr id="5" name="Text 3">
            <a:extLst>
              <a:ext uri="{FF2B5EF4-FFF2-40B4-BE49-F238E27FC236}">
                <a16:creationId xmlns:a16="http://schemas.microsoft.com/office/drawing/2014/main" id="{57C8D400-480A-2A58-CCAC-2A0C2E965068}"/>
              </a:ext>
            </a:extLst>
          </p:cNvPr>
          <p:cNvSpPr/>
          <p:nvPr/>
        </p:nvSpPr>
        <p:spPr>
          <a:xfrm>
            <a:off x="6332934" y="1334734"/>
            <a:ext cx="3419872" cy="295275"/>
          </a:xfrm>
          <a:prstGeom prst="rect">
            <a:avLst/>
          </a:prstGeom>
          <a:noFill/>
          <a:ln/>
        </p:spPr>
        <p:txBody>
          <a:bodyPr wrap="none" lIns="0" tIns="0" rIns="0" bIns="0" rtlCol="0" anchor="t"/>
          <a:lstStyle/>
          <a:p>
            <a:pPr>
              <a:lnSpc>
                <a:spcPts val="2292"/>
              </a:lnSpc>
            </a:pPr>
            <a:r>
              <a:rPr lang="en-US" sz="1833" dirty="0">
                <a:solidFill>
                  <a:srgbClr val="3257B8"/>
                </a:solidFill>
                <a:latin typeface="Roboto Slab" pitchFamily="34" charset="0"/>
                <a:ea typeface="Roboto Slab" pitchFamily="34" charset="-122"/>
                <a:cs typeface="Roboto Slab" pitchFamily="34" charset="-120"/>
              </a:rPr>
              <a:t>2. Gráfico de Barras (Bar Chart)</a:t>
            </a:r>
            <a:endParaRPr lang="en-US" sz="1833" dirty="0"/>
          </a:p>
        </p:txBody>
      </p:sp>
      <p:sp>
        <p:nvSpPr>
          <p:cNvPr id="6" name="Text 4">
            <a:extLst>
              <a:ext uri="{FF2B5EF4-FFF2-40B4-BE49-F238E27FC236}">
                <a16:creationId xmlns:a16="http://schemas.microsoft.com/office/drawing/2014/main" id="{1F3E02AC-4132-3B26-A7F4-0B0E8FC6A98F}"/>
              </a:ext>
            </a:extLst>
          </p:cNvPr>
          <p:cNvSpPr/>
          <p:nvPr/>
        </p:nvSpPr>
        <p:spPr>
          <a:xfrm>
            <a:off x="6332934" y="1906808"/>
            <a:ext cx="5671443" cy="907257"/>
          </a:xfrm>
          <a:prstGeom prst="rect">
            <a:avLst/>
          </a:prstGeom>
          <a:noFill/>
          <a:ln/>
        </p:spPr>
        <p:txBody>
          <a:bodyPr wrap="square" lIns="0" tIns="0" rIns="0" bIns="0" rtlCol="0" anchor="t"/>
          <a:lstStyle/>
          <a:p>
            <a:pPr>
              <a:lnSpc>
                <a:spcPts val="2375"/>
              </a:lnSpc>
            </a:pPr>
            <a:r>
              <a:rPr lang="en-US" sz="1667" dirty="0">
                <a:solidFill>
                  <a:srgbClr val="15213F"/>
                </a:solidFill>
                <a:latin typeface="Roboto" pitchFamily="34" charset="0"/>
                <a:ea typeface="Roboto" pitchFamily="34" charset="-122"/>
                <a:cs typeface="Roboto" pitchFamily="34" charset="-120"/>
              </a:rPr>
              <a:t>Compara categorías discretas de datos. Útil para mostrar la distribución de una variable cualitativa. Por ejemplo, se usa para comparar las ventas por tipo de producto.</a:t>
            </a:r>
            <a:endParaRPr lang="en-US" sz="1667" dirty="0"/>
          </a:p>
        </p:txBody>
      </p:sp>
      <p:pic>
        <p:nvPicPr>
          <p:cNvPr id="7" name="Imagen 6">
            <a:extLst>
              <a:ext uri="{FF2B5EF4-FFF2-40B4-BE49-F238E27FC236}">
                <a16:creationId xmlns:a16="http://schemas.microsoft.com/office/drawing/2014/main" id="{5A10A8F7-04A0-688F-BB18-54D917C86936}"/>
              </a:ext>
            </a:extLst>
          </p:cNvPr>
          <p:cNvPicPr>
            <a:picLocks noChangeAspect="1"/>
          </p:cNvPicPr>
          <p:nvPr/>
        </p:nvPicPr>
        <p:blipFill>
          <a:blip r:embed="rId3"/>
          <a:stretch>
            <a:fillRect/>
          </a:stretch>
        </p:blipFill>
        <p:spPr>
          <a:xfrm>
            <a:off x="2227264" y="4904352"/>
            <a:ext cx="2072378" cy="1554284"/>
          </a:xfrm>
          <a:prstGeom prst="rect">
            <a:avLst/>
          </a:prstGeom>
        </p:spPr>
      </p:pic>
      <p:pic>
        <p:nvPicPr>
          <p:cNvPr id="2050" name="Picture 2" descr="Cuándo utilizar un gráfico de barras? - Grafico de barras">
            <a:extLst>
              <a:ext uri="{FF2B5EF4-FFF2-40B4-BE49-F238E27FC236}">
                <a16:creationId xmlns:a16="http://schemas.microsoft.com/office/drawing/2014/main" id="{9B30FF2D-7922-047C-AD5F-A61C58364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3689" y="3035172"/>
            <a:ext cx="5330076" cy="2920108"/>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960F9D4C-71DD-82D0-1FD4-BF6F76B0E442}"/>
              </a:ext>
            </a:extLst>
          </p:cNvPr>
          <p:cNvSpPr txBox="1"/>
          <p:nvPr/>
        </p:nvSpPr>
        <p:spPr>
          <a:xfrm>
            <a:off x="236934" y="1429451"/>
            <a:ext cx="5541379" cy="29143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CO" sz="1667" dirty="0" err="1"/>
              <a:t>sns.barplot</a:t>
            </a:r>
            <a:r>
              <a:rPr lang="es-CO" sz="1667" dirty="0"/>
              <a:t>(x=‘ ', y=‘ ', data=</a:t>
            </a:r>
            <a:r>
              <a:rPr lang="es-CO" sz="1667" dirty="0" err="1"/>
              <a:t>df</a:t>
            </a:r>
            <a:r>
              <a:rPr lang="es-CO" sz="1667" dirty="0"/>
              <a:t>, </a:t>
            </a:r>
            <a:r>
              <a:rPr lang="es-CO" sz="1667" dirty="0" err="1"/>
              <a:t>palette</a:t>
            </a:r>
            <a:r>
              <a:rPr lang="es-CO" sz="1667" dirty="0"/>
              <a:t>=“ ")</a:t>
            </a:r>
          </a:p>
          <a:p>
            <a:endParaRPr lang="es-MX" sz="1667" dirty="0"/>
          </a:p>
          <a:p>
            <a:pPr marL="238115" indent="-238115">
              <a:buFont typeface="Arial" panose="020B0604020202020204" pitchFamily="34" charset="0"/>
              <a:buChar char="•"/>
            </a:pPr>
            <a:r>
              <a:rPr lang="es-MX" sz="1667" dirty="0" err="1"/>
              <a:t>sns.barplot</a:t>
            </a:r>
            <a:r>
              <a:rPr lang="es-MX" sz="1667" dirty="0"/>
              <a:t>(...): es la función de </a:t>
            </a:r>
            <a:r>
              <a:rPr lang="es-MX" sz="1667" dirty="0" err="1"/>
              <a:t>Seaborn</a:t>
            </a:r>
            <a:r>
              <a:rPr lang="es-MX" sz="1667" dirty="0"/>
              <a:t> para crear un gráfico de barras.</a:t>
            </a:r>
          </a:p>
          <a:p>
            <a:pPr marL="238115" indent="-238115">
              <a:buFont typeface="Arial" panose="020B0604020202020204" pitchFamily="34" charset="0"/>
              <a:buChar char="•"/>
            </a:pPr>
            <a:r>
              <a:rPr lang="es-MX" sz="1667" dirty="0"/>
              <a:t>x=‘ ': lo que va en el eje X es la columna de una variable del </a:t>
            </a:r>
            <a:r>
              <a:rPr lang="es-MX" sz="1667" dirty="0" err="1"/>
              <a:t>DataFrame</a:t>
            </a:r>
            <a:r>
              <a:rPr lang="es-MX" sz="1667" dirty="0"/>
              <a:t>.</a:t>
            </a:r>
          </a:p>
          <a:p>
            <a:pPr marL="238115" indent="-238115">
              <a:buFont typeface="Arial" panose="020B0604020202020204" pitchFamily="34" charset="0"/>
              <a:buChar char="•"/>
            </a:pPr>
            <a:r>
              <a:rPr lang="es-MX" sz="1667" dirty="0"/>
              <a:t>y=‘ ': lo que va en el eje Y es la columna de una variable del </a:t>
            </a:r>
            <a:r>
              <a:rPr lang="es-MX" sz="1667" dirty="0" err="1"/>
              <a:t>DataFrame</a:t>
            </a:r>
            <a:endParaRPr lang="es-MX" sz="1667" dirty="0"/>
          </a:p>
          <a:p>
            <a:pPr marL="238115" indent="-238115">
              <a:buFont typeface="Arial" panose="020B0604020202020204" pitchFamily="34" charset="0"/>
              <a:buChar char="•"/>
            </a:pPr>
            <a:r>
              <a:rPr lang="es-MX" sz="1667" dirty="0"/>
              <a:t>data=</a:t>
            </a:r>
            <a:r>
              <a:rPr lang="es-MX" sz="1667" dirty="0" err="1"/>
              <a:t>df</a:t>
            </a:r>
            <a:r>
              <a:rPr lang="es-MX" sz="1667" dirty="0"/>
              <a:t>: indica que los datos vienen del </a:t>
            </a:r>
            <a:r>
              <a:rPr lang="es-MX" sz="1667" dirty="0" err="1"/>
              <a:t>DataFrame</a:t>
            </a:r>
            <a:r>
              <a:rPr lang="es-MX" sz="1667" dirty="0"/>
              <a:t> llamado </a:t>
            </a:r>
            <a:r>
              <a:rPr lang="es-MX" sz="1667" dirty="0" err="1"/>
              <a:t>df</a:t>
            </a:r>
            <a:r>
              <a:rPr lang="es-MX" sz="1667" dirty="0"/>
              <a:t>.</a:t>
            </a:r>
          </a:p>
          <a:p>
            <a:pPr marL="238115" indent="-238115">
              <a:buFont typeface="Arial" panose="020B0604020202020204" pitchFamily="34" charset="0"/>
              <a:buChar char="•"/>
            </a:pPr>
            <a:r>
              <a:rPr lang="es-MX" sz="1667" dirty="0" err="1"/>
              <a:t>palette</a:t>
            </a:r>
            <a:r>
              <a:rPr lang="es-MX" sz="1667" dirty="0"/>
              <a:t>= Definir la paleta de colores de las barras.</a:t>
            </a:r>
          </a:p>
        </p:txBody>
      </p:sp>
    </p:spTree>
    <p:extLst>
      <p:ext uri="{BB962C8B-B14F-4D97-AF65-F5344CB8AC3E}">
        <p14:creationId xmlns:p14="http://schemas.microsoft.com/office/powerpoint/2010/main" val="28992435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539A3-B14C-2147-AADE-8865A93115C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F9E6548C-BD3D-0678-4B49-5F6E0CFD005F}"/>
              </a:ext>
            </a:extLst>
          </p:cNvPr>
          <p:cNvSpPr/>
          <p:nvPr/>
        </p:nvSpPr>
        <p:spPr>
          <a:xfrm>
            <a:off x="3263454" y="262131"/>
            <a:ext cx="5671443" cy="590649"/>
          </a:xfrm>
          <a:prstGeom prst="rect">
            <a:avLst/>
          </a:prstGeom>
          <a:noFill/>
          <a:ln/>
        </p:spPr>
        <p:txBody>
          <a:bodyPr wrap="none" lIns="0" tIns="0" rIns="0" bIns="0" rtlCol="0" anchor="t"/>
          <a:lstStyle/>
          <a:p>
            <a:pPr>
              <a:lnSpc>
                <a:spcPts val="4625"/>
              </a:lnSpc>
            </a:pPr>
            <a:r>
              <a:rPr lang="en-US" sz="3708" dirty="0">
                <a:solidFill>
                  <a:srgbClr val="3257B8"/>
                </a:solidFill>
                <a:latin typeface="Roboto Slab" pitchFamily="34" charset="0"/>
                <a:ea typeface="Roboto Slab" pitchFamily="34" charset="-122"/>
                <a:cs typeface="Roboto Slab" pitchFamily="34" charset="-120"/>
              </a:rPr>
              <a:t>Gráficos Clave en Python</a:t>
            </a:r>
            <a:endParaRPr lang="en-US" sz="3708" dirty="0"/>
          </a:p>
        </p:txBody>
      </p:sp>
      <p:sp>
        <p:nvSpPr>
          <p:cNvPr id="5" name="Text 3">
            <a:extLst>
              <a:ext uri="{FF2B5EF4-FFF2-40B4-BE49-F238E27FC236}">
                <a16:creationId xmlns:a16="http://schemas.microsoft.com/office/drawing/2014/main" id="{44876F91-573E-82E4-BCE3-6DC12141D93C}"/>
              </a:ext>
            </a:extLst>
          </p:cNvPr>
          <p:cNvSpPr/>
          <p:nvPr/>
        </p:nvSpPr>
        <p:spPr>
          <a:xfrm>
            <a:off x="610463" y="1341790"/>
            <a:ext cx="3419872" cy="295275"/>
          </a:xfrm>
          <a:prstGeom prst="rect">
            <a:avLst/>
          </a:prstGeom>
          <a:noFill/>
          <a:ln/>
        </p:spPr>
        <p:txBody>
          <a:bodyPr wrap="none" lIns="0" tIns="0" rIns="0" bIns="0" rtlCol="0" anchor="t"/>
          <a:lstStyle/>
          <a:p>
            <a:pPr>
              <a:lnSpc>
                <a:spcPts val="2292"/>
              </a:lnSpc>
            </a:pPr>
            <a:r>
              <a:rPr lang="en-US" sz="1833" dirty="0">
                <a:solidFill>
                  <a:srgbClr val="3257B8"/>
                </a:solidFill>
                <a:latin typeface="Roboto Slab" pitchFamily="34" charset="0"/>
                <a:ea typeface="Roboto Slab" pitchFamily="34" charset="-122"/>
                <a:cs typeface="Roboto Slab" pitchFamily="34" charset="-120"/>
              </a:rPr>
              <a:t>3. Histogramas (hist)</a:t>
            </a:r>
            <a:endParaRPr lang="en-US" sz="1833" dirty="0"/>
          </a:p>
        </p:txBody>
      </p:sp>
      <p:sp>
        <p:nvSpPr>
          <p:cNvPr id="6" name="Text 4">
            <a:extLst>
              <a:ext uri="{FF2B5EF4-FFF2-40B4-BE49-F238E27FC236}">
                <a16:creationId xmlns:a16="http://schemas.microsoft.com/office/drawing/2014/main" id="{FA95DDA7-1A78-D525-C93B-4BFA5D5F011F}"/>
              </a:ext>
            </a:extLst>
          </p:cNvPr>
          <p:cNvSpPr/>
          <p:nvPr/>
        </p:nvSpPr>
        <p:spPr>
          <a:xfrm>
            <a:off x="610464" y="1886205"/>
            <a:ext cx="5671443" cy="907257"/>
          </a:xfrm>
          <a:prstGeom prst="rect">
            <a:avLst/>
          </a:prstGeom>
          <a:noFill/>
          <a:ln/>
        </p:spPr>
        <p:txBody>
          <a:bodyPr wrap="square" lIns="0" tIns="0" rIns="0" bIns="0" rtlCol="0" anchor="t"/>
          <a:lstStyle/>
          <a:p>
            <a:pPr>
              <a:lnSpc>
                <a:spcPts val="2375"/>
              </a:lnSpc>
            </a:pPr>
            <a:r>
              <a:rPr lang="en-US" sz="1667" dirty="0" err="1">
                <a:solidFill>
                  <a:srgbClr val="15213F"/>
                </a:solidFill>
                <a:latin typeface="Roboto" pitchFamily="34" charset="0"/>
                <a:ea typeface="Roboto" pitchFamily="34" charset="-122"/>
                <a:cs typeface="Roboto" pitchFamily="34" charset="-120"/>
              </a:rPr>
              <a:t>Muestra</a:t>
            </a:r>
            <a:r>
              <a:rPr lang="en-US" sz="1667" dirty="0">
                <a:solidFill>
                  <a:srgbClr val="15213F"/>
                </a:solidFill>
                <a:latin typeface="Roboto" pitchFamily="34" charset="0"/>
                <a:ea typeface="Roboto" pitchFamily="34" charset="-122"/>
                <a:cs typeface="Roboto" pitchFamily="34" charset="-120"/>
              </a:rPr>
              <a:t> la </a:t>
            </a:r>
            <a:r>
              <a:rPr lang="en-US" sz="1667" dirty="0" err="1">
                <a:solidFill>
                  <a:srgbClr val="15213F"/>
                </a:solidFill>
                <a:latin typeface="Roboto" pitchFamily="34" charset="0"/>
                <a:ea typeface="Roboto" pitchFamily="34" charset="-122"/>
                <a:cs typeface="Roboto" pitchFamily="34" charset="-120"/>
              </a:rPr>
              <a:t>distribución</a:t>
            </a:r>
            <a:r>
              <a:rPr lang="en-US" sz="1667" dirty="0">
                <a:solidFill>
                  <a:srgbClr val="15213F"/>
                </a:solidFill>
                <a:latin typeface="Roboto" pitchFamily="34" charset="0"/>
                <a:ea typeface="Roboto" pitchFamily="34" charset="-122"/>
                <a:cs typeface="Roboto" pitchFamily="34" charset="-120"/>
              </a:rPr>
              <a:t> de </a:t>
            </a:r>
            <a:r>
              <a:rPr lang="en-US" sz="1667" dirty="0" err="1">
                <a:solidFill>
                  <a:srgbClr val="15213F"/>
                </a:solidFill>
                <a:latin typeface="Roboto" pitchFamily="34" charset="0"/>
                <a:ea typeface="Roboto" pitchFamily="34" charset="-122"/>
                <a:cs typeface="Roboto" pitchFamily="34" charset="-120"/>
              </a:rPr>
              <a:t>una</a:t>
            </a:r>
            <a:r>
              <a:rPr lang="en-US" sz="1667" dirty="0">
                <a:solidFill>
                  <a:srgbClr val="15213F"/>
                </a:solidFill>
                <a:latin typeface="Roboto" pitchFamily="34" charset="0"/>
                <a:ea typeface="Roboto" pitchFamily="34" charset="-122"/>
                <a:cs typeface="Roboto" pitchFamily="34" charset="-120"/>
              </a:rPr>
              <a:t> variable </a:t>
            </a:r>
            <a:r>
              <a:rPr lang="en-US" sz="1667" dirty="0" err="1">
                <a:solidFill>
                  <a:srgbClr val="15213F"/>
                </a:solidFill>
                <a:latin typeface="Roboto" pitchFamily="34" charset="0"/>
                <a:ea typeface="Roboto" pitchFamily="34" charset="-122"/>
                <a:cs typeface="Roboto" pitchFamily="34" charset="-120"/>
              </a:rPr>
              <a:t>numérica</a:t>
            </a:r>
            <a:r>
              <a:rPr lang="en-US" sz="1667" dirty="0">
                <a:solidFill>
                  <a:srgbClr val="15213F"/>
                </a:solidFill>
                <a:latin typeface="Roboto" pitchFamily="34" charset="0"/>
                <a:ea typeface="Roboto" pitchFamily="34" charset="-122"/>
                <a:cs typeface="Roboto" pitchFamily="34" charset="-120"/>
              </a:rPr>
              <a:t> </a:t>
            </a:r>
            <a:r>
              <a:rPr lang="en-US" sz="1667" dirty="0" err="1">
                <a:solidFill>
                  <a:srgbClr val="15213F"/>
                </a:solidFill>
                <a:latin typeface="Roboto" pitchFamily="34" charset="0"/>
                <a:ea typeface="Roboto" pitchFamily="34" charset="-122"/>
                <a:cs typeface="Roboto" pitchFamily="34" charset="-120"/>
              </a:rPr>
              <a:t>única</a:t>
            </a:r>
            <a:r>
              <a:rPr lang="en-US" sz="1667" dirty="0">
                <a:solidFill>
                  <a:srgbClr val="15213F"/>
                </a:solidFill>
                <a:latin typeface="Roboto" pitchFamily="34" charset="0"/>
                <a:ea typeface="Roboto" pitchFamily="34" charset="-122"/>
                <a:cs typeface="Roboto" pitchFamily="34" charset="-120"/>
              </a:rPr>
              <a:t>. </a:t>
            </a:r>
            <a:r>
              <a:rPr lang="en-US" sz="1667" dirty="0" err="1">
                <a:solidFill>
                  <a:srgbClr val="15213F"/>
                </a:solidFill>
                <a:latin typeface="Roboto" pitchFamily="34" charset="0"/>
                <a:ea typeface="Roboto" pitchFamily="34" charset="-122"/>
                <a:cs typeface="Roboto" pitchFamily="34" charset="-120"/>
              </a:rPr>
              <a:t>Agrupa</a:t>
            </a:r>
            <a:r>
              <a:rPr lang="en-US" sz="1667" dirty="0">
                <a:solidFill>
                  <a:srgbClr val="15213F"/>
                </a:solidFill>
                <a:latin typeface="Roboto" pitchFamily="34" charset="0"/>
                <a:ea typeface="Roboto" pitchFamily="34" charset="-122"/>
                <a:cs typeface="Roboto" pitchFamily="34" charset="-120"/>
              </a:rPr>
              <a:t> los datos en "bins". </a:t>
            </a:r>
            <a:r>
              <a:rPr lang="en-US" sz="1667" dirty="0" err="1">
                <a:solidFill>
                  <a:srgbClr val="15213F"/>
                </a:solidFill>
                <a:latin typeface="Roboto" pitchFamily="34" charset="0"/>
                <a:ea typeface="Roboto" pitchFamily="34" charset="-122"/>
                <a:cs typeface="Roboto" pitchFamily="34" charset="-120"/>
              </a:rPr>
              <a:t>Revela</a:t>
            </a:r>
            <a:r>
              <a:rPr lang="en-US" sz="1667" dirty="0">
                <a:solidFill>
                  <a:srgbClr val="15213F"/>
                </a:solidFill>
                <a:latin typeface="Roboto" pitchFamily="34" charset="0"/>
                <a:ea typeface="Roboto" pitchFamily="34" charset="-122"/>
                <a:cs typeface="Roboto" pitchFamily="34" charset="-120"/>
              </a:rPr>
              <a:t> la forma, </a:t>
            </a:r>
            <a:r>
              <a:rPr lang="en-US" sz="1667" dirty="0" err="1">
                <a:solidFill>
                  <a:srgbClr val="15213F"/>
                </a:solidFill>
                <a:latin typeface="Roboto" pitchFamily="34" charset="0"/>
                <a:ea typeface="Roboto" pitchFamily="34" charset="-122"/>
                <a:cs typeface="Roboto" pitchFamily="34" charset="-120"/>
              </a:rPr>
              <a:t>centro</a:t>
            </a:r>
            <a:r>
              <a:rPr lang="en-US" sz="1667" dirty="0">
                <a:solidFill>
                  <a:srgbClr val="15213F"/>
                </a:solidFill>
                <a:latin typeface="Roboto" pitchFamily="34" charset="0"/>
                <a:ea typeface="Roboto" pitchFamily="34" charset="-122"/>
                <a:cs typeface="Roboto" pitchFamily="34" charset="-120"/>
              </a:rPr>
              <a:t> y </a:t>
            </a:r>
            <a:r>
              <a:rPr lang="en-US" sz="1667" dirty="0" err="1">
                <a:solidFill>
                  <a:srgbClr val="15213F"/>
                </a:solidFill>
                <a:latin typeface="Roboto" pitchFamily="34" charset="0"/>
                <a:ea typeface="Roboto" pitchFamily="34" charset="-122"/>
                <a:cs typeface="Roboto" pitchFamily="34" charset="-120"/>
              </a:rPr>
              <a:t>dispersión</a:t>
            </a:r>
            <a:r>
              <a:rPr lang="en-US" sz="1667" dirty="0">
                <a:solidFill>
                  <a:srgbClr val="15213F"/>
                </a:solidFill>
                <a:latin typeface="Roboto" pitchFamily="34" charset="0"/>
                <a:ea typeface="Roboto" pitchFamily="34" charset="-122"/>
                <a:cs typeface="Roboto" pitchFamily="34" charset="-120"/>
              </a:rPr>
              <a:t>. Un </a:t>
            </a:r>
            <a:r>
              <a:rPr lang="en-US" sz="1667" dirty="0" err="1">
                <a:solidFill>
                  <a:srgbClr val="15213F"/>
                </a:solidFill>
                <a:latin typeface="Roboto" pitchFamily="34" charset="0"/>
                <a:ea typeface="Roboto" pitchFamily="34" charset="-122"/>
                <a:cs typeface="Roboto" pitchFamily="34" charset="-120"/>
              </a:rPr>
              <a:t>ejemplo</a:t>
            </a:r>
            <a:r>
              <a:rPr lang="en-US" sz="1667" dirty="0">
                <a:solidFill>
                  <a:srgbClr val="15213F"/>
                </a:solidFill>
                <a:latin typeface="Roboto" pitchFamily="34" charset="0"/>
                <a:ea typeface="Roboto" pitchFamily="34" charset="-122"/>
                <a:cs typeface="Roboto" pitchFamily="34" charset="-120"/>
              </a:rPr>
              <a:t> es la </a:t>
            </a:r>
            <a:r>
              <a:rPr lang="en-US" sz="1667" dirty="0" err="1">
                <a:solidFill>
                  <a:srgbClr val="15213F"/>
                </a:solidFill>
                <a:latin typeface="Roboto" pitchFamily="34" charset="0"/>
                <a:ea typeface="Roboto" pitchFamily="34" charset="-122"/>
                <a:cs typeface="Roboto" pitchFamily="34" charset="-120"/>
              </a:rPr>
              <a:t>distribución</a:t>
            </a:r>
            <a:r>
              <a:rPr lang="en-US" sz="1667" dirty="0">
                <a:solidFill>
                  <a:srgbClr val="15213F"/>
                </a:solidFill>
                <a:latin typeface="Roboto" pitchFamily="34" charset="0"/>
                <a:ea typeface="Roboto" pitchFamily="34" charset="-122"/>
                <a:cs typeface="Roboto" pitchFamily="34" charset="-120"/>
              </a:rPr>
              <a:t> de </a:t>
            </a:r>
            <a:r>
              <a:rPr lang="en-US" sz="1667" dirty="0" err="1">
                <a:solidFill>
                  <a:srgbClr val="15213F"/>
                </a:solidFill>
                <a:latin typeface="Roboto" pitchFamily="34" charset="0"/>
                <a:ea typeface="Roboto" pitchFamily="34" charset="-122"/>
                <a:cs typeface="Roboto" pitchFamily="34" charset="-120"/>
              </a:rPr>
              <a:t>edades</a:t>
            </a:r>
            <a:r>
              <a:rPr lang="en-US" sz="1667" dirty="0">
                <a:solidFill>
                  <a:srgbClr val="15213F"/>
                </a:solidFill>
                <a:latin typeface="Roboto" pitchFamily="34" charset="0"/>
                <a:ea typeface="Roboto" pitchFamily="34" charset="-122"/>
                <a:cs typeface="Roboto" pitchFamily="34" charset="-120"/>
              </a:rPr>
              <a:t> de </a:t>
            </a:r>
            <a:r>
              <a:rPr lang="en-US" sz="1667" dirty="0" err="1">
                <a:solidFill>
                  <a:srgbClr val="15213F"/>
                </a:solidFill>
                <a:latin typeface="Roboto" pitchFamily="34" charset="0"/>
                <a:ea typeface="Roboto" pitchFamily="34" charset="-122"/>
                <a:cs typeface="Roboto" pitchFamily="34" charset="-120"/>
              </a:rPr>
              <a:t>clientes</a:t>
            </a:r>
            <a:r>
              <a:rPr lang="en-US" sz="1667" dirty="0">
                <a:solidFill>
                  <a:srgbClr val="15213F"/>
                </a:solidFill>
                <a:latin typeface="Roboto" pitchFamily="34" charset="0"/>
                <a:ea typeface="Roboto" pitchFamily="34" charset="-122"/>
                <a:cs typeface="Roboto" pitchFamily="34" charset="-120"/>
              </a:rPr>
              <a:t>.</a:t>
            </a:r>
            <a:endParaRPr lang="en-US" sz="1667" dirty="0"/>
          </a:p>
        </p:txBody>
      </p:sp>
      <p:pic>
        <p:nvPicPr>
          <p:cNvPr id="7" name="Imagen 6">
            <a:extLst>
              <a:ext uri="{FF2B5EF4-FFF2-40B4-BE49-F238E27FC236}">
                <a16:creationId xmlns:a16="http://schemas.microsoft.com/office/drawing/2014/main" id="{7DF27528-129A-BB8E-3FDD-C7A40665CF50}"/>
              </a:ext>
            </a:extLst>
          </p:cNvPr>
          <p:cNvPicPr>
            <a:picLocks noChangeAspect="1"/>
          </p:cNvPicPr>
          <p:nvPr/>
        </p:nvPicPr>
        <p:blipFill>
          <a:blip r:embed="rId3"/>
          <a:stretch>
            <a:fillRect/>
          </a:stretch>
        </p:blipFill>
        <p:spPr>
          <a:xfrm>
            <a:off x="7856821" y="4598417"/>
            <a:ext cx="2156149" cy="1617113"/>
          </a:xfrm>
          <a:prstGeom prst="rect">
            <a:avLst/>
          </a:prstGeom>
        </p:spPr>
      </p:pic>
      <p:sp>
        <p:nvSpPr>
          <p:cNvPr id="11" name="CuadroTexto 10">
            <a:extLst>
              <a:ext uri="{FF2B5EF4-FFF2-40B4-BE49-F238E27FC236}">
                <a16:creationId xmlns:a16="http://schemas.microsoft.com/office/drawing/2014/main" id="{01DA0AF3-6997-912D-FBBD-DB690077F97F}"/>
              </a:ext>
            </a:extLst>
          </p:cNvPr>
          <p:cNvSpPr txBox="1"/>
          <p:nvPr/>
        </p:nvSpPr>
        <p:spPr>
          <a:xfrm>
            <a:off x="6281906" y="1729067"/>
            <a:ext cx="5541379" cy="2144690"/>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MX" sz="1667" dirty="0" err="1"/>
              <a:t>plt.hist</a:t>
            </a:r>
            <a:r>
              <a:rPr lang="es-MX" sz="1667" dirty="0"/>
              <a:t>(</a:t>
            </a:r>
            <a:r>
              <a:rPr lang="es-MX" sz="1667" dirty="0" err="1"/>
              <a:t>df</a:t>
            </a:r>
            <a:r>
              <a:rPr lang="es-MX" sz="1667" dirty="0"/>
              <a:t>['Precio'], </a:t>
            </a:r>
            <a:r>
              <a:rPr lang="es-MX" sz="1667" dirty="0" err="1"/>
              <a:t>bins</a:t>
            </a:r>
            <a:r>
              <a:rPr lang="es-MX" sz="1667" dirty="0"/>
              <a:t>=5, color='</a:t>
            </a:r>
            <a:r>
              <a:rPr lang="es-MX" sz="1667" dirty="0" err="1"/>
              <a:t>skyblue</a:t>
            </a:r>
            <a:r>
              <a:rPr lang="es-MX" sz="1667" dirty="0"/>
              <a:t>', </a:t>
            </a:r>
            <a:r>
              <a:rPr lang="es-MX" sz="1667" dirty="0" err="1"/>
              <a:t>edgecolor</a:t>
            </a:r>
            <a:r>
              <a:rPr lang="es-MX" sz="1667" dirty="0"/>
              <a:t>='</a:t>
            </a:r>
            <a:r>
              <a:rPr lang="es-MX" sz="1667" dirty="0" err="1"/>
              <a:t>black</a:t>
            </a:r>
            <a:r>
              <a:rPr lang="es-MX" sz="1667" dirty="0"/>
              <a:t>’)</a:t>
            </a:r>
          </a:p>
          <a:p>
            <a:endParaRPr lang="es-MX" sz="1667" dirty="0"/>
          </a:p>
          <a:p>
            <a:pPr marL="238115" indent="-238115">
              <a:buFont typeface="Arial" panose="020B0604020202020204" pitchFamily="34" charset="0"/>
              <a:buChar char="•"/>
            </a:pPr>
            <a:r>
              <a:rPr lang="es-MX" sz="1667" dirty="0" err="1"/>
              <a:t>plt.hist</a:t>
            </a:r>
            <a:r>
              <a:rPr lang="es-MX" sz="1667" dirty="0"/>
              <a:t>(...): es la función de </a:t>
            </a:r>
            <a:r>
              <a:rPr lang="es-MX" sz="1667" dirty="0" err="1"/>
              <a:t>Matplotlib</a:t>
            </a:r>
            <a:r>
              <a:rPr lang="es-MX" sz="1667" dirty="0"/>
              <a:t> para crear un gráfico de histograma.</a:t>
            </a:r>
          </a:p>
          <a:p>
            <a:pPr marL="238115" indent="-238115">
              <a:buFont typeface="Arial" panose="020B0604020202020204" pitchFamily="34" charset="0"/>
              <a:buChar char="•"/>
            </a:pPr>
            <a:r>
              <a:rPr lang="es-MX" sz="1667" dirty="0" err="1"/>
              <a:t>df</a:t>
            </a:r>
            <a:r>
              <a:rPr lang="es-MX" sz="1667" dirty="0"/>
              <a:t>[‘ ‘]=‘ ‘: variables a graficar.</a:t>
            </a:r>
          </a:p>
          <a:p>
            <a:pPr marL="238115" indent="-238115">
              <a:buFont typeface="Arial" panose="020B0604020202020204" pitchFamily="34" charset="0"/>
              <a:buChar char="•"/>
            </a:pPr>
            <a:r>
              <a:rPr lang="es-MX" sz="1667" dirty="0" err="1"/>
              <a:t>bins</a:t>
            </a:r>
            <a:r>
              <a:rPr lang="es-MX" sz="1667" dirty="0"/>
              <a:t>=: Número de barras a utilizar</a:t>
            </a:r>
          </a:p>
          <a:p>
            <a:pPr marL="238115" indent="-238115">
              <a:buFont typeface="Arial" panose="020B0604020202020204" pitchFamily="34" charset="0"/>
              <a:buChar char="•"/>
            </a:pPr>
            <a:r>
              <a:rPr lang="es-MX" sz="1667" dirty="0"/>
              <a:t>color ‘ ‘=Color de las barras.</a:t>
            </a:r>
          </a:p>
          <a:p>
            <a:pPr marL="238115" indent="-238115">
              <a:buFont typeface="Arial" panose="020B0604020202020204" pitchFamily="34" charset="0"/>
              <a:buChar char="•"/>
            </a:pPr>
            <a:r>
              <a:rPr lang="es-MX" sz="1667" dirty="0" err="1"/>
              <a:t>edgecolor</a:t>
            </a:r>
            <a:r>
              <a:rPr lang="es-MX" sz="1667" dirty="0"/>
              <a:t> ‘ ‘= Color del contorno de las barras.</a:t>
            </a:r>
          </a:p>
        </p:txBody>
      </p:sp>
      <p:pic>
        <p:nvPicPr>
          <p:cNvPr id="3074" name="Picture 2" descr="Histograma: Proceso de Construcción e Interpretación -">
            <a:extLst>
              <a:ext uri="{FF2B5EF4-FFF2-40B4-BE49-F238E27FC236}">
                <a16:creationId xmlns:a16="http://schemas.microsoft.com/office/drawing/2014/main" id="{0A471A9B-DD20-101A-0038-E6C91E2C21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63" y="3441521"/>
            <a:ext cx="4663772" cy="3064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4648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C8030A-B488-21A2-3DA0-395D4A1B8872}"/>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1F056A2-F1BA-C153-5C04-AAAD9668BE4F}"/>
              </a:ext>
            </a:extLst>
          </p:cNvPr>
          <p:cNvSpPr/>
          <p:nvPr/>
        </p:nvSpPr>
        <p:spPr>
          <a:xfrm>
            <a:off x="3263454" y="262131"/>
            <a:ext cx="5671443" cy="590649"/>
          </a:xfrm>
          <a:prstGeom prst="rect">
            <a:avLst/>
          </a:prstGeom>
          <a:noFill/>
          <a:ln/>
        </p:spPr>
        <p:txBody>
          <a:bodyPr wrap="none" lIns="0" tIns="0" rIns="0" bIns="0" rtlCol="0" anchor="t"/>
          <a:lstStyle/>
          <a:p>
            <a:pPr>
              <a:lnSpc>
                <a:spcPts val="4625"/>
              </a:lnSpc>
            </a:pPr>
            <a:r>
              <a:rPr lang="en-US" sz="3708" dirty="0">
                <a:solidFill>
                  <a:srgbClr val="3257B8"/>
                </a:solidFill>
                <a:latin typeface="Roboto Slab" pitchFamily="34" charset="0"/>
                <a:ea typeface="Roboto Slab" pitchFamily="34" charset="-122"/>
                <a:cs typeface="Roboto Slab" pitchFamily="34" charset="-120"/>
              </a:rPr>
              <a:t>Gráficos Clave en Python</a:t>
            </a:r>
            <a:endParaRPr lang="en-US" sz="3708" dirty="0"/>
          </a:p>
        </p:txBody>
      </p:sp>
      <p:sp>
        <p:nvSpPr>
          <p:cNvPr id="5" name="Text 3">
            <a:extLst>
              <a:ext uri="{FF2B5EF4-FFF2-40B4-BE49-F238E27FC236}">
                <a16:creationId xmlns:a16="http://schemas.microsoft.com/office/drawing/2014/main" id="{89CE79C3-A24A-A3DD-E788-82AEDD7D20AF}"/>
              </a:ext>
            </a:extLst>
          </p:cNvPr>
          <p:cNvSpPr/>
          <p:nvPr/>
        </p:nvSpPr>
        <p:spPr>
          <a:xfrm>
            <a:off x="6332934" y="1334734"/>
            <a:ext cx="3419872" cy="295275"/>
          </a:xfrm>
          <a:prstGeom prst="rect">
            <a:avLst/>
          </a:prstGeom>
          <a:noFill/>
          <a:ln/>
        </p:spPr>
        <p:txBody>
          <a:bodyPr wrap="none" lIns="0" tIns="0" rIns="0" bIns="0" rtlCol="0" anchor="t"/>
          <a:lstStyle/>
          <a:p>
            <a:pPr>
              <a:lnSpc>
                <a:spcPts val="2292"/>
              </a:lnSpc>
            </a:pPr>
            <a:r>
              <a:rPr lang="en-US" sz="1833" dirty="0">
                <a:solidFill>
                  <a:srgbClr val="3257B8"/>
                </a:solidFill>
                <a:latin typeface="Roboto Slab" pitchFamily="34" charset="0"/>
                <a:ea typeface="Roboto Slab" pitchFamily="34" charset="-122"/>
                <a:cs typeface="Roboto Slab" pitchFamily="34" charset="-120"/>
              </a:rPr>
              <a:t>4. Gráfico de torta o </a:t>
            </a:r>
            <a:r>
              <a:rPr lang="en-US" sz="1833" dirty="0" err="1">
                <a:solidFill>
                  <a:srgbClr val="3257B8"/>
                </a:solidFill>
                <a:latin typeface="Roboto Slab" pitchFamily="34" charset="0"/>
                <a:ea typeface="Roboto Slab" pitchFamily="34" charset="-122"/>
                <a:cs typeface="Roboto Slab" pitchFamily="34" charset="-120"/>
              </a:rPr>
              <a:t>porcentajes</a:t>
            </a:r>
            <a:r>
              <a:rPr lang="en-US" sz="1833" dirty="0">
                <a:solidFill>
                  <a:srgbClr val="3257B8"/>
                </a:solidFill>
                <a:latin typeface="Roboto Slab" pitchFamily="34" charset="0"/>
                <a:ea typeface="Roboto Slab" pitchFamily="34" charset="-122"/>
                <a:cs typeface="Roboto Slab" pitchFamily="34" charset="-120"/>
              </a:rPr>
              <a:t> (Pie Chart)</a:t>
            </a:r>
            <a:endParaRPr lang="en-US" sz="1833" dirty="0"/>
          </a:p>
        </p:txBody>
      </p:sp>
      <p:sp>
        <p:nvSpPr>
          <p:cNvPr id="6" name="Text 4">
            <a:extLst>
              <a:ext uri="{FF2B5EF4-FFF2-40B4-BE49-F238E27FC236}">
                <a16:creationId xmlns:a16="http://schemas.microsoft.com/office/drawing/2014/main" id="{40BB3029-2930-0EDF-222C-B9C90376D547}"/>
              </a:ext>
            </a:extLst>
          </p:cNvPr>
          <p:cNvSpPr/>
          <p:nvPr/>
        </p:nvSpPr>
        <p:spPr>
          <a:xfrm>
            <a:off x="6332934" y="1906808"/>
            <a:ext cx="5671443" cy="1320486"/>
          </a:xfrm>
          <a:prstGeom prst="rect">
            <a:avLst/>
          </a:prstGeom>
          <a:noFill/>
          <a:ln/>
        </p:spPr>
        <p:txBody>
          <a:bodyPr wrap="square" lIns="0" tIns="0" rIns="0" bIns="0" rtlCol="0" anchor="t"/>
          <a:lstStyle/>
          <a:p>
            <a:pPr>
              <a:lnSpc>
                <a:spcPts val="2375"/>
              </a:lnSpc>
            </a:pPr>
            <a:r>
              <a:rPr lang="en-US" sz="1667" dirty="0" err="1">
                <a:solidFill>
                  <a:srgbClr val="15213F"/>
                </a:solidFill>
                <a:latin typeface="Roboto" pitchFamily="34" charset="0"/>
                <a:ea typeface="Roboto" pitchFamily="34" charset="-122"/>
                <a:cs typeface="Roboto" pitchFamily="34" charset="-120"/>
              </a:rPr>
              <a:t>Representa</a:t>
            </a:r>
            <a:r>
              <a:rPr lang="en-US" sz="1667" dirty="0">
                <a:solidFill>
                  <a:srgbClr val="15213F"/>
                </a:solidFill>
                <a:latin typeface="Roboto" pitchFamily="34" charset="0"/>
                <a:ea typeface="Roboto" pitchFamily="34" charset="-122"/>
                <a:cs typeface="Roboto" pitchFamily="34" charset="-120"/>
              </a:rPr>
              <a:t> </a:t>
            </a:r>
            <a:r>
              <a:rPr lang="en-US" sz="1667" dirty="0" err="1">
                <a:solidFill>
                  <a:srgbClr val="15213F"/>
                </a:solidFill>
                <a:latin typeface="Roboto" pitchFamily="34" charset="0"/>
                <a:ea typeface="Roboto" pitchFamily="34" charset="-122"/>
                <a:cs typeface="Roboto" pitchFamily="34" charset="-120"/>
              </a:rPr>
              <a:t>proporciones</a:t>
            </a:r>
            <a:r>
              <a:rPr lang="en-US" sz="1667" dirty="0">
                <a:solidFill>
                  <a:srgbClr val="15213F"/>
                </a:solidFill>
                <a:latin typeface="Roboto" pitchFamily="34" charset="0"/>
                <a:ea typeface="Roboto" pitchFamily="34" charset="-122"/>
                <a:cs typeface="Roboto" pitchFamily="34" charset="-120"/>
              </a:rPr>
              <a:t> de un </a:t>
            </a:r>
            <a:r>
              <a:rPr lang="en-US" sz="1667" dirty="0" err="1">
                <a:solidFill>
                  <a:srgbClr val="15213F"/>
                </a:solidFill>
                <a:latin typeface="Roboto" pitchFamily="34" charset="0"/>
                <a:ea typeface="Roboto" pitchFamily="34" charset="-122"/>
                <a:cs typeface="Roboto" pitchFamily="34" charset="-120"/>
              </a:rPr>
              <a:t>todo</a:t>
            </a:r>
            <a:r>
              <a:rPr lang="en-US" sz="1667" dirty="0">
                <a:solidFill>
                  <a:srgbClr val="15213F"/>
                </a:solidFill>
                <a:latin typeface="Roboto" pitchFamily="34" charset="0"/>
                <a:ea typeface="Roboto" pitchFamily="34" charset="-122"/>
                <a:cs typeface="Roboto" pitchFamily="34" charset="-120"/>
              </a:rPr>
              <a:t>. Divide un </a:t>
            </a:r>
            <a:r>
              <a:rPr lang="en-US" sz="1667" dirty="0" err="1">
                <a:solidFill>
                  <a:srgbClr val="15213F"/>
                </a:solidFill>
                <a:latin typeface="Roboto" pitchFamily="34" charset="0"/>
                <a:ea typeface="Roboto" pitchFamily="34" charset="-122"/>
                <a:cs typeface="Roboto" pitchFamily="34" charset="-120"/>
              </a:rPr>
              <a:t>círculo</a:t>
            </a:r>
            <a:r>
              <a:rPr lang="en-US" sz="1667" dirty="0">
                <a:solidFill>
                  <a:srgbClr val="15213F"/>
                </a:solidFill>
                <a:latin typeface="Roboto" pitchFamily="34" charset="0"/>
                <a:ea typeface="Roboto" pitchFamily="34" charset="-122"/>
                <a:cs typeface="Roboto" pitchFamily="34" charset="-120"/>
              </a:rPr>
              <a:t> en sectores. </a:t>
            </a:r>
            <a:r>
              <a:rPr lang="en-US" sz="1667" dirty="0" err="1">
                <a:solidFill>
                  <a:srgbClr val="15213F"/>
                </a:solidFill>
                <a:latin typeface="Roboto" pitchFamily="34" charset="0"/>
                <a:ea typeface="Roboto" pitchFamily="34" charset="-122"/>
                <a:cs typeface="Roboto" pitchFamily="34" charset="-120"/>
              </a:rPr>
              <a:t>Muestra</a:t>
            </a:r>
            <a:r>
              <a:rPr lang="en-US" sz="1667" dirty="0">
                <a:solidFill>
                  <a:srgbClr val="15213F"/>
                </a:solidFill>
                <a:latin typeface="Roboto" pitchFamily="34" charset="0"/>
                <a:ea typeface="Roboto" pitchFamily="34" charset="-122"/>
                <a:cs typeface="Roboto" pitchFamily="34" charset="-120"/>
              </a:rPr>
              <a:t> la </a:t>
            </a:r>
            <a:r>
              <a:rPr lang="en-US" sz="1667" dirty="0" err="1">
                <a:solidFill>
                  <a:srgbClr val="15213F"/>
                </a:solidFill>
                <a:latin typeface="Roboto" pitchFamily="34" charset="0"/>
                <a:ea typeface="Roboto" pitchFamily="34" charset="-122"/>
                <a:cs typeface="Roboto" pitchFamily="34" charset="-120"/>
              </a:rPr>
              <a:t>contribución</a:t>
            </a:r>
            <a:r>
              <a:rPr lang="en-US" sz="1667" dirty="0">
                <a:solidFill>
                  <a:srgbClr val="15213F"/>
                </a:solidFill>
                <a:latin typeface="Roboto" pitchFamily="34" charset="0"/>
                <a:ea typeface="Roboto" pitchFamily="34" charset="-122"/>
                <a:cs typeface="Roboto" pitchFamily="34" charset="-120"/>
              </a:rPr>
              <a:t> </a:t>
            </a:r>
            <a:r>
              <a:rPr lang="en-US" sz="1667" dirty="0" err="1">
                <a:solidFill>
                  <a:srgbClr val="15213F"/>
                </a:solidFill>
                <a:latin typeface="Roboto" pitchFamily="34" charset="0"/>
                <a:ea typeface="Roboto" pitchFamily="34" charset="-122"/>
                <a:cs typeface="Roboto" pitchFamily="34" charset="-120"/>
              </a:rPr>
              <a:t>porcentual</a:t>
            </a:r>
            <a:r>
              <a:rPr lang="en-US" sz="1667" dirty="0">
                <a:solidFill>
                  <a:srgbClr val="15213F"/>
                </a:solidFill>
                <a:latin typeface="Roboto" pitchFamily="34" charset="0"/>
                <a:ea typeface="Roboto" pitchFamily="34" charset="-122"/>
                <a:cs typeface="Roboto" pitchFamily="34" charset="-120"/>
              </a:rPr>
              <a:t> de </a:t>
            </a:r>
            <a:r>
              <a:rPr lang="en-US" sz="1667" dirty="0" err="1">
                <a:solidFill>
                  <a:srgbClr val="15213F"/>
                </a:solidFill>
                <a:latin typeface="Roboto" pitchFamily="34" charset="0"/>
                <a:ea typeface="Roboto" pitchFamily="34" charset="-122"/>
                <a:cs typeface="Roboto" pitchFamily="34" charset="-120"/>
              </a:rPr>
              <a:t>cada</a:t>
            </a:r>
            <a:r>
              <a:rPr lang="en-US" sz="1667" dirty="0">
                <a:solidFill>
                  <a:srgbClr val="15213F"/>
                </a:solidFill>
                <a:latin typeface="Roboto" pitchFamily="34" charset="0"/>
                <a:ea typeface="Roboto" pitchFamily="34" charset="-122"/>
                <a:cs typeface="Roboto" pitchFamily="34" charset="-120"/>
              </a:rPr>
              <a:t> </a:t>
            </a:r>
            <a:r>
              <a:rPr lang="en-US" sz="1667" dirty="0" err="1">
                <a:solidFill>
                  <a:srgbClr val="15213F"/>
                </a:solidFill>
                <a:latin typeface="Roboto" pitchFamily="34" charset="0"/>
                <a:ea typeface="Roboto" pitchFamily="34" charset="-122"/>
                <a:cs typeface="Roboto" pitchFamily="34" charset="-120"/>
              </a:rPr>
              <a:t>categoría</a:t>
            </a:r>
            <a:r>
              <a:rPr lang="en-US" sz="1667" dirty="0">
                <a:solidFill>
                  <a:srgbClr val="15213F"/>
                </a:solidFill>
                <a:latin typeface="Roboto" pitchFamily="34" charset="0"/>
                <a:ea typeface="Roboto" pitchFamily="34" charset="-122"/>
                <a:cs typeface="Roboto" pitchFamily="34" charset="-120"/>
              </a:rPr>
              <a:t>. Por </a:t>
            </a:r>
            <a:r>
              <a:rPr lang="en-US" sz="1667" dirty="0" err="1">
                <a:solidFill>
                  <a:srgbClr val="15213F"/>
                </a:solidFill>
                <a:latin typeface="Roboto" pitchFamily="34" charset="0"/>
                <a:ea typeface="Roboto" pitchFamily="34" charset="-122"/>
                <a:cs typeface="Roboto" pitchFamily="34" charset="-120"/>
              </a:rPr>
              <a:t>ejemplo</a:t>
            </a:r>
            <a:r>
              <a:rPr lang="en-US" sz="1667" dirty="0">
                <a:solidFill>
                  <a:srgbClr val="15213F"/>
                </a:solidFill>
                <a:latin typeface="Roboto" pitchFamily="34" charset="0"/>
                <a:ea typeface="Roboto" pitchFamily="34" charset="-122"/>
                <a:cs typeface="Roboto" pitchFamily="34" charset="-120"/>
              </a:rPr>
              <a:t>, </a:t>
            </a:r>
            <a:r>
              <a:rPr lang="en-US" sz="1667" dirty="0" err="1">
                <a:solidFill>
                  <a:srgbClr val="15213F"/>
                </a:solidFill>
                <a:latin typeface="Roboto" pitchFamily="34" charset="0"/>
                <a:ea typeface="Roboto" pitchFamily="34" charset="-122"/>
                <a:cs typeface="Roboto" pitchFamily="34" charset="-120"/>
              </a:rPr>
              <a:t>participación</a:t>
            </a:r>
            <a:r>
              <a:rPr lang="en-US" sz="1667" dirty="0">
                <a:solidFill>
                  <a:srgbClr val="15213F"/>
                </a:solidFill>
                <a:latin typeface="Roboto" pitchFamily="34" charset="0"/>
                <a:ea typeface="Roboto" pitchFamily="34" charset="-122"/>
                <a:cs typeface="Roboto" pitchFamily="34" charset="-120"/>
              </a:rPr>
              <a:t> de mercado de </a:t>
            </a:r>
            <a:r>
              <a:rPr lang="en-US" sz="1667" dirty="0" err="1">
                <a:solidFill>
                  <a:srgbClr val="15213F"/>
                </a:solidFill>
                <a:latin typeface="Roboto" pitchFamily="34" charset="0"/>
                <a:ea typeface="Roboto" pitchFamily="34" charset="-122"/>
                <a:cs typeface="Roboto" pitchFamily="34" charset="-120"/>
              </a:rPr>
              <a:t>productos</a:t>
            </a:r>
            <a:r>
              <a:rPr lang="en-US" sz="1667" dirty="0">
                <a:solidFill>
                  <a:srgbClr val="15213F"/>
                </a:solidFill>
                <a:latin typeface="Roboto" pitchFamily="34" charset="0"/>
                <a:ea typeface="Roboto" pitchFamily="34" charset="-122"/>
                <a:cs typeface="Roboto" pitchFamily="34" charset="-120"/>
              </a:rPr>
              <a:t>.</a:t>
            </a:r>
            <a:endParaRPr lang="en-US" sz="1667" dirty="0"/>
          </a:p>
          <a:p>
            <a:pPr>
              <a:lnSpc>
                <a:spcPts val="2375"/>
              </a:lnSpc>
            </a:pPr>
            <a:r>
              <a:rPr lang="en-US" sz="1667" dirty="0">
                <a:solidFill>
                  <a:srgbClr val="15213F"/>
                </a:solidFill>
                <a:latin typeface="Roboto" pitchFamily="34" charset="0"/>
                <a:ea typeface="Roboto" pitchFamily="34" charset="-122"/>
                <a:cs typeface="Roboto" pitchFamily="34" charset="-120"/>
              </a:rPr>
              <a:t>.</a:t>
            </a:r>
            <a:endParaRPr lang="en-US" sz="1667" dirty="0"/>
          </a:p>
        </p:txBody>
      </p:sp>
      <p:pic>
        <p:nvPicPr>
          <p:cNvPr id="7" name="Imagen 6">
            <a:extLst>
              <a:ext uri="{FF2B5EF4-FFF2-40B4-BE49-F238E27FC236}">
                <a16:creationId xmlns:a16="http://schemas.microsoft.com/office/drawing/2014/main" id="{50086C0D-E5B3-7A31-2A11-A4377307191D}"/>
              </a:ext>
            </a:extLst>
          </p:cNvPr>
          <p:cNvPicPr>
            <a:picLocks noChangeAspect="1"/>
          </p:cNvPicPr>
          <p:nvPr/>
        </p:nvPicPr>
        <p:blipFill>
          <a:blip r:embed="rId3"/>
          <a:stretch>
            <a:fillRect/>
          </a:stretch>
        </p:blipFill>
        <p:spPr>
          <a:xfrm>
            <a:off x="1782368" y="4714919"/>
            <a:ext cx="2486438" cy="1864829"/>
          </a:xfrm>
          <a:prstGeom prst="rect">
            <a:avLst/>
          </a:prstGeom>
        </p:spPr>
      </p:pic>
      <p:sp>
        <p:nvSpPr>
          <p:cNvPr id="11" name="CuadroTexto 10">
            <a:extLst>
              <a:ext uri="{FF2B5EF4-FFF2-40B4-BE49-F238E27FC236}">
                <a16:creationId xmlns:a16="http://schemas.microsoft.com/office/drawing/2014/main" id="{9A0F608B-2111-E277-1EF2-D067A9B66374}"/>
              </a:ext>
            </a:extLst>
          </p:cNvPr>
          <p:cNvSpPr txBox="1"/>
          <p:nvPr/>
        </p:nvSpPr>
        <p:spPr>
          <a:xfrm>
            <a:off x="187624" y="1334734"/>
            <a:ext cx="5534847" cy="2914324"/>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MX" sz="1667" dirty="0" err="1"/>
              <a:t>plt.pie</a:t>
            </a:r>
            <a:r>
              <a:rPr lang="es-MX" sz="1667" dirty="0"/>
              <a:t>(</a:t>
            </a:r>
            <a:r>
              <a:rPr lang="es-MX" sz="1667" dirty="0" err="1"/>
              <a:t>df</a:t>
            </a:r>
            <a:r>
              <a:rPr lang="es-MX" sz="1667" dirty="0"/>
              <a:t>[‘ '], </a:t>
            </a:r>
            <a:r>
              <a:rPr lang="es-MX" sz="1667" dirty="0" err="1"/>
              <a:t>labels</a:t>
            </a:r>
            <a:r>
              <a:rPr lang="es-MX" sz="1667" dirty="0"/>
              <a:t>=</a:t>
            </a:r>
            <a:r>
              <a:rPr lang="es-MX" sz="1667" dirty="0" err="1"/>
              <a:t>df</a:t>
            </a:r>
            <a:r>
              <a:rPr lang="es-MX" sz="1667" dirty="0"/>
              <a:t>[‘ '], </a:t>
            </a:r>
            <a:r>
              <a:rPr lang="es-MX" sz="1667" dirty="0" err="1"/>
              <a:t>autopct</a:t>
            </a:r>
            <a:r>
              <a:rPr lang="es-MX" sz="1667" dirty="0"/>
              <a:t>='%1.1f%%', </a:t>
            </a:r>
            <a:r>
              <a:rPr lang="es-MX" sz="1667" dirty="0" err="1"/>
              <a:t>startangle</a:t>
            </a:r>
            <a:r>
              <a:rPr lang="es-MX" sz="1667" dirty="0"/>
              <a:t>=, </a:t>
            </a:r>
            <a:r>
              <a:rPr lang="es-MX" sz="1667" dirty="0" err="1"/>
              <a:t>colors</a:t>
            </a:r>
            <a:r>
              <a:rPr lang="es-MX" sz="1667" dirty="0"/>
              <a:t>=</a:t>
            </a:r>
            <a:r>
              <a:rPr lang="es-MX" sz="1667" dirty="0" err="1"/>
              <a:t>sns.color_palette</a:t>
            </a:r>
            <a:r>
              <a:rPr lang="es-MX" sz="1667" dirty="0"/>
              <a:t>(‘ ‘))</a:t>
            </a:r>
          </a:p>
          <a:p>
            <a:pPr marL="238115" indent="-238115">
              <a:buFont typeface="Arial" panose="020B0604020202020204" pitchFamily="34" charset="0"/>
              <a:buChar char="•"/>
            </a:pPr>
            <a:r>
              <a:rPr lang="es-MX" sz="1667" dirty="0" err="1"/>
              <a:t>plt.pie</a:t>
            </a:r>
            <a:r>
              <a:rPr lang="es-MX" sz="1667" dirty="0"/>
              <a:t>(</a:t>
            </a:r>
            <a:r>
              <a:rPr lang="es-MX" sz="1667" dirty="0" err="1"/>
              <a:t>df</a:t>
            </a:r>
            <a:r>
              <a:rPr lang="es-MX" sz="1667" dirty="0"/>
              <a:t>[‘ ‘]: es la función de </a:t>
            </a:r>
            <a:r>
              <a:rPr lang="es-MX" sz="1667" dirty="0" err="1"/>
              <a:t>Matplotlib</a:t>
            </a:r>
            <a:r>
              <a:rPr lang="es-MX" sz="1667" dirty="0"/>
              <a:t> para crear un gráfico de tortas. Lo que esta entre comillas es lo que se quiere graficar, sacar el porcentaje (Valores numéricos).</a:t>
            </a:r>
          </a:p>
          <a:p>
            <a:pPr marL="238115" indent="-238115">
              <a:buFont typeface="Arial" panose="020B0604020202020204" pitchFamily="34" charset="0"/>
              <a:buChar char="•"/>
            </a:pPr>
            <a:r>
              <a:rPr lang="es-MX" sz="1667" dirty="0" err="1"/>
              <a:t>labels</a:t>
            </a:r>
            <a:r>
              <a:rPr lang="es-MX" sz="1667" dirty="0"/>
              <a:t>=</a:t>
            </a:r>
            <a:r>
              <a:rPr lang="es-MX" sz="1667" dirty="0" err="1"/>
              <a:t>df</a:t>
            </a:r>
            <a:r>
              <a:rPr lang="es-MX" sz="1667" dirty="0"/>
              <a:t>[‘ ‘]: Las etiquetas de lo que se quiere mostrar.</a:t>
            </a:r>
          </a:p>
          <a:p>
            <a:pPr marL="238115" indent="-238115">
              <a:buFont typeface="Arial" panose="020B0604020202020204" pitchFamily="34" charset="0"/>
              <a:buChar char="•"/>
            </a:pPr>
            <a:r>
              <a:rPr lang="es-MX" sz="1667" dirty="0" err="1"/>
              <a:t>autopct</a:t>
            </a:r>
            <a:r>
              <a:rPr lang="es-MX" sz="1667" dirty="0"/>
              <a:t>=‘ ‘: Define el porcentaje y los decimales que se quiere mostrar en el grafico. </a:t>
            </a:r>
          </a:p>
          <a:p>
            <a:pPr marL="238115" indent="-238115">
              <a:buFont typeface="Arial" panose="020B0604020202020204" pitchFamily="34" charset="0"/>
              <a:buChar char="•"/>
            </a:pPr>
            <a:r>
              <a:rPr lang="es-MX" sz="1667" dirty="0" err="1"/>
              <a:t>startangle</a:t>
            </a:r>
            <a:r>
              <a:rPr lang="es-MX" sz="1667" dirty="0"/>
              <a:t>=</a:t>
            </a:r>
            <a:r>
              <a:rPr lang="es-MX" sz="1667" dirty="0" err="1"/>
              <a:t>df</a:t>
            </a:r>
            <a:r>
              <a:rPr lang="es-MX" sz="1667" dirty="0"/>
              <a:t>: Angulo de rotación del grafico, le da mejor visualización al grafico.</a:t>
            </a:r>
          </a:p>
          <a:p>
            <a:pPr marL="238115" indent="-238115">
              <a:buFont typeface="Arial" panose="020B0604020202020204" pitchFamily="34" charset="0"/>
              <a:buChar char="•"/>
            </a:pPr>
            <a:r>
              <a:rPr lang="es-MX" sz="1667" dirty="0" err="1"/>
              <a:t>palette</a:t>
            </a:r>
            <a:r>
              <a:rPr lang="es-MX" sz="1667" dirty="0"/>
              <a:t>= Definir la paleta de colores de las barras.</a:t>
            </a:r>
          </a:p>
        </p:txBody>
      </p:sp>
      <p:pic>
        <p:nvPicPr>
          <p:cNvPr id="4098" name="Picture 2" descr="Gráficos de Torta | CK-12 Foundation">
            <a:extLst>
              <a:ext uri="{FF2B5EF4-FFF2-40B4-BE49-F238E27FC236}">
                <a16:creationId xmlns:a16="http://schemas.microsoft.com/office/drawing/2014/main" id="{2C568292-2378-8C1C-FC0E-859E6F471D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2934" y="3339946"/>
            <a:ext cx="5164099" cy="2876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68485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29A3B-EB02-371D-147E-133D280FCA87}"/>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E65BAA8-5E2A-6F55-8B6C-C5E4F968DC94}"/>
              </a:ext>
            </a:extLst>
          </p:cNvPr>
          <p:cNvSpPr/>
          <p:nvPr/>
        </p:nvSpPr>
        <p:spPr>
          <a:xfrm>
            <a:off x="3263454" y="262131"/>
            <a:ext cx="5671443" cy="590649"/>
          </a:xfrm>
          <a:prstGeom prst="rect">
            <a:avLst/>
          </a:prstGeom>
          <a:noFill/>
          <a:ln/>
        </p:spPr>
        <p:txBody>
          <a:bodyPr wrap="none" lIns="0" tIns="0" rIns="0" bIns="0" rtlCol="0" anchor="t"/>
          <a:lstStyle/>
          <a:p>
            <a:pPr>
              <a:lnSpc>
                <a:spcPts val="4625"/>
              </a:lnSpc>
            </a:pPr>
            <a:r>
              <a:rPr lang="en-US" sz="3708" dirty="0">
                <a:solidFill>
                  <a:srgbClr val="3257B8"/>
                </a:solidFill>
                <a:latin typeface="Roboto Slab" pitchFamily="34" charset="0"/>
                <a:ea typeface="Roboto Slab" pitchFamily="34" charset="-122"/>
                <a:cs typeface="Roboto Slab" pitchFamily="34" charset="-120"/>
              </a:rPr>
              <a:t>Gráficos Clave en Python</a:t>
            </a:r>
            <a:endParaRPr lang="en-US" sz="3708" dirty="0"/>
          </a:p>
        </p:txBody>
      </p:sp>
      <p:sp>
        <p:nvSpPr>
          <p:cNvPr id="5" name="Text 3">
            <a:extLst>
              <a:ext uri="{FF2B5EF4-FFF2-40B4-BE49-F238E27FC236}">
                <a16:creationId xmlns:a16="http://schemas.microsoft.com/office/drawing/2014/main" id="{E47408D8-E22A-8D24-2040-1BCAF73A5E2F}"/>
              </a:ext>
            </a:extLst>
          </p:cNvPr>
          <p:cNvSpPr/>
          <p:nvPr/>
        </p:nvSpPr>
        <p:spPr>
          <a:xfrm>
            <a:off x="610463" y="1341790"/>
            <a:ext cx="3419872" cy="295275"/>
          </a:xfrm>
          <a:prstGeom prst="rect">
            <a:avLst/>
          </a:prstGeom>
          <a:noFill/>
          <a:ln/>
        </p:spPr>
        <p:txBody>
          <a:bodyPr wrap="none" lIns="0" tIns="0" rIns="0" bIns="0" rtlCol="0" anchor="t"/>
          <a:lstStyle/>
          <a:p>
            <a:pPr>
              <a:lnSpc>
                <a:spcPts val="2292"/>
              </a:lnSpc>
            </a:pPr>
            <a:r>
              <a:rPr lang="en-US" sz="1833" dirty="0">
                <a:solidFill>
                  <a:srgbClr val="3257B8"/>
                </a:solidFill>
                <a:latin typeface="Roboto Slab" pitchFamily="34" charset="0"/>
                <a:ea typeface="Roboto Slab" pitchFamily="34" charset="-122"/>
                <a:cs typeface="Roboto Slab" pitchFamily="34" charset="-120"/>
              </a:rPr>
              <a:t>5. </a:t>
            </a:r>
            <a:r>
              <a:rPr lang="en-US" sz="1833" dirty="0" err="1">
                <a:solidFill>
                  <a:srgbClr val="3257B8"/>
                </a:solidFill>
                <a:latin typeface="Roboto Slab" pitchFamily="34" charset="0"/>
                <a:ea typeface="Roboto Slab" pitchFamily="34" charset="-122"/>
                <a:cs typeface="Roboto Slab" pitchFamily="34" charset="-120"/>
              </a:rPr>
              <a:t>Grafico</a:t>
            </a:r>
            <a:r>
              <a:rPr lang="en-US" sz="1833" dirty="0">
                <a:solidFill>
                  <a:srgbClr val="3257B8"/>
                </a:solidFill>
                <a:latin typeface="Roboto Slab" pitchFamily="34" charset="0"/>
                <a:ea typeface="Roboto Slab" pitchFamily="34" charset="-122"/>
                <a:cs typeface="Roboto Slab" pitchFamily="34" charset="-120"/>
              </a:rPr>
              <a:t> de </a:t>
            </a:r>
            <a:r>
              <a:rPr lang="en-US" sz="1833" dirty="0" err="1">
                <a:solidFill>
                  <a:srgbClr val="3257B8"/>
                </a:solidFill>
                <a:latin typeface="Roboto Slab" pitchFamily="34" charset="0"/>
                <a:ea typeface="Roboto Slab" pitchFamily="34" charset="-122"/>
                <a:cs typeface="Roboto Slab" pitchFamily="34" charset="-120"/>
              </a:rPr>
              <a:t>líneas</a:t>
            </a:r>
            <a:r>
              <a:rPr lang="en-US" sz="1833" dirty="0">
                <a:solidFill>
                  <a:srgbClr val="3257B8"/>
                </a:solidFill>
                <a:latin typeface="Roboto Slab" pitchFamily="34" charset="0"/>
                <a:ea typeface="Roboto Slab" pitchFamily="34" charset="-122"/>
                <a:cs typeface="Roboto Slab" pitchFamily="34" charset="-120"/>
              </a:rPr>
              <a:t> (line plot)</a:t>
            </a:r>
            <a:endParaRPr lang="en-US" sz="1833" dirty="0"/>
          </a:p>
        </p:txBody>
      </p:sp>
      <p:sp>
        <p:nvSpPr>
          <p:cNvPr id="6" name="Text 4">
            <a:extLst>
              <a:ext uri="{FF2B5EF4-FFF2-40B4-BE49-F238E27FC236}">
                <a16:creationId xmlns:a16="http://schemas.microsoft.com/office/drawing/2014/main" id="{BF5932A0-FD4D-C222-5DEA-F013B2D3699B}"/>
              </a:ext>
            </a:extLst>
          </p:cNvPr>
          <p:cNvSpPr/>
          <p:nvPr/>
        </p:nvSpPr>
        <p:spPr>
          <a:xfrm>
            <a:off x="610464" y="1886205"/>
            <a:ext cx="5671443" cy="907257"/>
          </a:xfrm>
          <a:prstGeom prst="rect">
            <a:avLst/>
          </a:prstGeom>
          <a:noFill/>
          <a:ln/>
        </p:spPr>
        <p:txBody>
          <a:bodyPr wrap="square" lIns="0" tIns="0" rIns="0" bIns="0" rtlCol="0" anchor="t"/>
          <a:lstStyle/>
          <a:p>
            <a:pPr>
              <a:lnSpc>
                <a:spcPts val="2375"/>
              </a:lnSpc>
            </a:pPr>
            <a:r>
              <a:rPr lang="en-US" sz="1667" dirty="0" err="1">
                <a:solidFill>
                  <a:srgbClr val="15213F"/>
                </a:solidFill>
                <a:latin typeface="Roboto" pitchFamily="34" charset="0"/>
                <a:ea typeface="Roboto" pitchFamily="34" charset="-122"/>
                <a:cs typeface="Roboto" pitchFamily="34" charset="-120"/>
              </a:rPr>
              <a:t>Conecta</a:t>
            </a:r>
            <a:r>
              <a:rPr lang="en-US" sz="1667" dirty="0">
                <a:solidFill>
                  <a:srgbClr val="15213F"/>
                </a:solidFill>
                <a:latin typeface="Roboto" pitchFamily="34" charset="0"/>
                <a:ea typeface="Roboto" pitchFamily="34" charset="-122"/>
                <a:cs typeface="Roboto" pitchFamily="34" charset="-120"/>
              </a:rPr>
              <a:t> puntos de datos. </a:t>
            </a:r>
            <a:r>
              <a:rPr lang="en-US" sz="1667" dirty="0" err="1">
                <a:solidFill>
                  <a:srgbClr val="15213F"/>
                </a:solidFill>
                <a:latin typeface="Roboto" pitchFamily="34" charset="0"/>
                <a:ea typeface="Roboto" pitchFamily="34" charset="-122"/>
                <a:cs typeface="Roboto" pitchFamily="34" charset="-120"/>
              </a:rPr>
              <a:t>Muestra</a:t>
            </a:r>
            <a:r>
              <a:rPr lang="en-US" sz="1667" dirty="0">
                <a:solidFill>
                  <a:srgbClr val="15213F"/>
                </a:solidFill>
                <a:latin typeface="Roboto" pitchFamily="34" charset="0"/>
                <a:ea typeface="Roboto" pitchFamily="34" charset="-122"/>
                <a:cs typeface="Roboto" pitchFamily="34" charset="-120"/>
              </a:rPr>
              <a:t> </a:t>
            </a:r>
            <a:r>
              <a:rPr lang="en-US" sz="1667" dirty="0" err="1">
                <a:solidFill>
                  <a:srgbClr val="15213F"/>
                </a:solidFill>
                <a:latin typeface="Roboto" pitchFamily="34" charset="0"/>
                <a:ea typeface="Roboto" pitchFamily="34" charset="-122"/>
                <a:cs typeface="Roboto" pitchFamily="34" charset="-120"/>
              </a:rPr>
              <a:t>tendencias</a:t>
            </a:r>
            <a:r>
              <a:rPr lang="en-US" sz="1667" dirty="0">
                <a:solidFill>
                  <a:srgbClr val="15213F"/>
                </a:solidFill>
                <a:latin typeface="Roboto" pitchFamily="34" charset="0"/>
                <a:ea typeface="Roboto" pitchFamily="34" charset="-122"/>
                <a:cs typeface="Roboto" pitchFamily="34" charset="-120"/>
              </a:rPr>
              <a:t> o </a:t>
            </a:r>
            <a:r>
              <a:rPr lang="en-US" sz="1667" dirty="0" err="1">
                <a:solidFill>
                  <a:srgbClr val="15213F"/>
                </a:solidFill>
                <a:latin typeface="Roboto" pitchFamily="34" charset="0"/>
                <a:ea typeface="Roboto" pitchFamily="34" charset="-122"/>
                <a:cs typeface="Roboto" pitchFamily="34" charset="-120"/>
              </a:rPr>
              <a:t>cambios</a:t>
            </a:r>
            <a:r>
              <a:rPr lang="en-US" sz="1667" dirty="0">
                <a:solidFill>
                  <a:srgbClr val="15213F"/>
                </a:solidFill>
                <a:latin typeface="Roboto" pitchFamily="34" charset="0"/>
                <a:ea typeface="Roboto" pitchFamily="34" charset="-122"/>
                <a:cs typeface="Roboto" pitchFamily="34" charset="-120"/>
              </a:rPr>
              <a:t> a lo largo del </a:t>
            </a:r>
            <a:r>
              <a:rPr lang="en-US" sz="1667" dirty="0" err="1">
                <a:solidFill>
                  <a:srgbClr val="15213F"/>
                </a:solidFill>
                <a:latin typeface="Roboto" pitchFamily="34" charset="0"/>
                <a:ea typeface="Roboto" pitchFamily="34" charset="-122"/>
                <a:cs typeface="Roboto" pitchFamily="34" charset="-120"/>
              </a:rPr>
              <a:t>tiempo</a:t>
            </a:r>
            <a:r>
              <a:rPr lang="en-US" sz="1667" dirty="0">
                <a:solidFill>
                  <a:srgbClr val="15213F"/>
                </a:solidFill>
                <a:latin typeface="Roboto" pitchFamily="34" charset="0"/>
                <a:ea typeface="Roboto" pitchFamily="34" charset="-122"/>
                <a:cs typeface="Roboto" pitchFamily="34" charset="-120"/>
              </a:rPr>
              <a:t>. Es ideal para series </a:t>
            </a:r>
            <a:r>
              <a:rPr lang="en-US" sz="1667" dirty="0" err="1">
                <a:solidFill>
                  <a:srgbClr val="15213F"/>
                </a:solidFill>
                <a:latin typeface="Roboto" pitchFamily="34" charset="0"/>
                <a:ea typeface="Roboto" pitchFamily="34" charset="-122"/>
                <a:cs typeface="Roboto" pitchFamily="34" charset="-120"/>
              </a:rPr>
              <a:t>temporales</a:t>
            </a:r>
            <a:r>
              <a:rPr lang="en-US" sz="1667" dirty="0">
                <a:solidFill>
                  <a:srgbClr val="15213F"/>
                </a:solidFill>
                <a:latin typeface="Roboto" pitchFamily="34" charset="0"/>
                <a:ea typeface="Roboto" pitchFamily="34" charset="-122"/>
                <a:cs typeface="Roboto" pitchFamily="34" charset="-120"/>
              </a:rPr>
              <a:t>. </a:t>
            </a:r>
            <a:r>
              <a:rPr lang="en-US" sz="1667" dirty="0" err="1">
                <a:solidFill>
                  <a:srgbClr val="15213F"/>
                </a:solidFill>
                <a:latin typeface="Roboto" pitchFamily="34" charset="0"/>
                <a:ea typeface="Roboto" pitchFamily="34" charset="-122"/>
                <a:cs typeface="Roboto" pitchFamily="34" charset="-120"/>
              </a:rPr>
              <a:t>Ejemplo</a:t>
            </a:r>
            <a:r>
              <a:rPr lang="en-US" sz="1667" dirty="0">
                <a:solidFill>
                  <a:srgbClr val="15213F"/>
                </a:solidFill>
                <a:latin typeface="Roboto" pitchFamily="34" charset="0"/>
                <a:ea typeface="Roboto" pitchFamily="34" charset="-122"/>
                <a:cs typeface="Roboto" pitchFamily="34" charset="-120"/>
              </a:rPr>
              <a:t>: </a:t>
            </a:r>
            <a:r>
              <a:rPr lang="en-US" sz="1667" dirty="0" err="1">
                <a:solidFill>
                  <a:srgbClr val="15213F"/>
                </a:solidFill>
                <a:latin typeface="Roboto" pitchFamily="34" charset="0"/>
                <a:ea typeface="Roboto" pitchFamily="34" charset="-122"/>
                <a:cs typeface="Roboto" pitchFamily="34" charset="-120"/>
              </a:rPr>
              <a:t>precios</a:t>
            </a:r>
            <a:r>
              <a:rPr lang="en-US" sz="1667" dirty="0">
                <a:solidFill>
                  <a:srgbClr val="15213F"/>
                </a:solidFill>
                <a:latin typeface="Roboto" pitchFamily="34" charset="0"/>
                <a:ea typeface="Roboto" pitchFamily="34" charset="-122"/>
                <a:cs typeface="Roboto" pitchFamily="34" charset="-120"/>
              </a:rPr>
              <a:t> de </a:t>
            </a:r>
            <a:r>
              <a:rPr lang="en-US" sz="1667" dirty="0" err="1">
                <a:solidFill>
                  <a:srgbClr val="15213F"/>
                </a:solidFill>
                <a:latin typeface="Roboto" pitchFamily="34" charset="0"/>
                <a:ea typeface="Roboto" pitchFamily="34" charset="-122"/>
                <a:cs typeface="Roboto" pitchFamily="34" charset="-120"/>
              </a:rPr>
              <a:t>acciones</a:t>
            </a:r>
            <a:r>
              <a:rPr lang="en-US" sz="1667" dirty="0">
                <a:solidFill>
                  <a:srgbClr val="15213F"/>
                </a:solidFill>
                <a:latin typeface="Roboto" pitchFamily="34" charset="0"/>
                <a:ea typeface="Roboto" pitchFamily="34" charset="-122"/>
                <a:cs typeface="Roboto" pitchFamily="34" charset="-120"/>
              </a:rPr>
              <a:t> </a:t>
            </a:r>
            <a:r>
              <a:rPr lang="en-US" sz="1667" dirty="0" err="1">
                <a:solidFill>
                  <a:srgbClr val="15213F"/>
                </a:solidFill>
                <a:latin typeface="Roboto" pitchFamily="34" charset="0"/>
                <a:ea typeface="Roboto" pitchFamily="34" charset="-122"/>
                <a:cs typeface="Roboto" pitchFamily="34" charset="-120"/>
              </a:rPr>
              <a:t>mensuales</a:t>
            </a:r>
            <a:r>
              <a:rPr lang="en-US" sz="1667" dirty="0">
                <a:solidFill>
                  <a:srgbClr val="15213F"/>
                </a:solidFill>
                <a:latin typeface="Roboto" pitchFamily="34" charset="0"/>
                <a:ea typeface="Roboto" pitchFamily="34" charset="-122"/>
                <a:cs typeface="Roboto" pitchFamily="34" charset="-120"/>
              </a:rPr>
              <a:t>.</a:t>
            </a:r>
            <a:endParaRPr lang="en-US" sz="1667" dirty="0"/>
          </a:p>
        </p:txBody>
      </p:sp>
      <p:pic>
        <p:nvPicPr>
          <p:cNvPr id="7" name="Imagen 6">
            <a:extLst>
              <a:ext uri="{FF2B5EF4-FFF2-40B4-BE49-F238E27FC236}">
                <a16:creationId xmlns:a16="http://schemas.microsoft.com/office/drawing/2014/main" id="{23E405A4-129E-A060-2AB4-DC760C2A390E}"/>
              </a:ext>
            </a:extLst>
          </p:cNvPr>
          <p:cNvPicPr>
            <a:picLocks noChangeAspect="1"/>
          </p:cNvPicPr>
          <p:nvPr/>
        </p:nvPicPr>
        <p:blipFill>
          <a:blip r:embed="rId3"/>
          <a:stretch>
            <a:fillRect/>
          </a:stretch>
        </p:blipFill>
        <p:spPr>
          <a:xfrm>
            <a:off x="8046026" y="4817849"/>
            <a:ext cx="2054210" cy="1540658"/>
          </a:xfrm>
          <a:prstGeom prst="rect">
            <a:avLst/>
          </a:prstGeom>
        </p:spPr>
      </p:pic>
      <p:sp>
        <p:nvSpPr>
          <p:cNvPr id="11" name="CuadroTexto 10">
            <a:extLst>
              <a:ext uri="{FF2B5EF4-FFF2-40B4-BE49-F238E27FC236}">
                <a16:creationId xmlns:a16="http://schemas.microsoft.com/office/drawing/2014/main" id="{784E3BB6-FF27-68EE-DA81-4A107CB1DC55}"/>
              </a:ext>
            </a:extLst>
          </p:cNvPr>
          <p:cNvSpPr txBox="1"/>
          <p:nvPr/>
        </p:nvSpPr>
        <p:spPr>
          <a:xfrm>
            <a:off x="6096000" y="2492846"/>
            <a:ext cx="5910094" cy="188814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MX" sz="1667" dirty="0" err="1"/>
              <a:t>plt.plot</a:t>
            </a:r>
            <a:r>
              <a:rPr lang="es-MX" sz="1667" dirty="0"/>
              <a:t>(</a:t>
            </a:r>
            <a:r>
              <a:rPr lang="es-MX" sz="1667" dirty="0" err="1"/>
              <a:t>df</a:t>
            </a:r>
            <a:r>
              <a:rPr lang="es-MX" sz="1667" dirty="0"/>
              <a:t>['Fruta'], </a:t>
            </a:r>
            <a:r>
              <a:rPr lang="es-MX" sz="1667" dirty="0" err="1"/>
              <a:t>df</a:t>
            </a:r>
            <a:r>
              <a:rPr lang="es-MX" sz="1667" dirty="0"/>
              <a:t>['Precio'], </a:t>
            </a:r>
            <a:r>
              <a:rPr lang="es-MX" sz="1667" dirty="0" err="1"/>
              <a:t>marker</a:t>
            </a:r>
            <a:r>
              <a:rPr lang="es-MX" sz="1667" dirty="0"/>
              <a:t>='o', </a:t>
            </a:r>
            <a:r>
              <a:rPr lang="es-MX" sz="1667" dirty="0" err="1"/>
              <a:t>linestyle</a:t>
            </a:r>
            <a:r>
              <a:rPr lang="es-MX" sz="1667" dirty="0"/>
              <a:t>='-', color=‘ ')</a:t>
            </a:r>
          </a:p>
          <a:p>
            <a:pPr marL="238115" indent="-238115">
              <a:buFont typeface="Arial" panose="020B0604020202020204" pitchFamily="34" charset="0"/>
              <a:buChar char="•"/>
            </a:pPr>
            <a:r>
              <a:rPr lang="es-MX" sz="1667" dirty="0" err="1"/>
              <a:t>plt.plot</a:t>
            </a:r>
            <a:r>
              <a:rPr lang="es-MX" sz="1667" dirty="0"/>
              <a:t>(</a:t>
            </a:r>
            <a:r>
              <a:rPr lang="es-MX" sz="1667" dirty="0" err="1"/>
              <a:t>df</a:t>
            </a:r>
            <a:r>
              <a:rPr lang="es-MX" sz="1667" dirty="0"/>
              <a:t>[‘ ‘]): es la función de </a:t>
            </a:r>
            <a:r>
              <a:rPr lang="es-MX" sz="1667" dirty="0" err="1"/>
              <a:t>Matplotlib</a:t>
            </a:r>
            <a:r>
              <a:rPr lang="es-MX" sz="1667" dirty="0"/>
              <a:t> para crear un gráfico de líneas.</a:t>
            </a:r>
          </a:p>
          <a:p>
            <a:pPr marL="238115" indent="-238115">
              <a:buFont typeface="Arial" panose="020B0604020202020204" pitchFamily="34" charset="0"/>
              <a:buChar char="•"/>
            </a:pPr>
            <a:r>
              <a:rPr lang="es-MX" sz="1667" dirty="0" err="1"/>
              <a:t>df</a:t>
            </a:r>
            <a:r>
              <a:rPr lang="es-MX" sz="1667" dirty="0"/>
              <a:t>[‘ ‘]=‘ ‘: variables a graficar.</a:t>
            </a:r>
          </a:p>
          <a:p>
            <a:pPr marL="238115" indent="-238115">
              <a:buFont typeface="Arial" panose="020B0604020202020204" pitchFamily="34" charset="0"/>
              <a:buChar char="•"/>
            </a:pPr>
            <a:r>
              <a:rPr lang="es-MX" sz="1667" dirty="0" err="1"/>
              <a:t>marker</a:t>
            </a:r>
            <a:r>
              <a:rPr lang="es-MX" sz="1667" dirty="0"/>
              <a:t>= ‘ ‘: marcas en cada punto de la línea</a:t>
            </a:r>
          </a:p>
          <a:p>
            <a:pPr marL="238115" indent="-238115">
              <a:buFont typeface="Arial" panose="020B0604020202020204" pitchFamily="34" charset="0"/>
              <a:buChar char="•"/>
            </a:pPr>
            <a:r>
              <a:rPr lang="es-MX" sz="1667" dirty="0" err="1"/>
              <a:t>Linestyle</a:t>
            </a:r>
            <a:r>
              <a:rPr lang="es-MX" sz="1667" dirty="0"/>
              <a:t>=‘-’ Indica el estilo de la </a:t>
            </a:r>
            <a:r>
              <a:rPr lang="es-MX" sz="1667" dirty="0" err="1"/>
              <a:t>linea</a:t>
            </a:r>
            <a:endParaRPr lang="es-MX" sz="1667" dirty="0"/>
          </a:p>
          <a:p>
            <a:pPr marL="238115" indent="-238115">
              <a:buFont typeface="Arial" panose="020B0604020202020204" pitchFamily="34" charset="0"/>
              <a:buChar char="•"/>
            </a:pPr>
            <a:r>
              <a:rPr lang="es-MX" sz="1667" dirty="0"/>
              <a:t>color ‘ ‘=Color de las barras.</a:t>
            </a:r>
          </a:p>
        </p:txBody>
      </p:sp>
      <p:pic>
        <p:nvPicPr>
          <p:cNvPr id="5122" name="Picture 2" descr="▷ Gráfico de líneas: qué es, ejemplos e interpretación">
            <a:extLst>
              <a:ext uri="{FF2B5EF4-FFF2-40B4-BE49-F238E27FC236}">
                <a16:creationId xmlns:a16="http://schemas.microsoft.com/office/drawing/2014/main" id="{F1B9A3A1-F669-72AB-2D32-D360F32D22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463" y="3429001"/>
            <a:ext cx="4572700" cy="3042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2758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7685B-D6B7-7E9D-4E4E-9C5704E2AE1E}"/>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72600A6E-B401-D68C-0990-5AAE7E5096AC}"/>
              </a:ext>
            </a:extLst>
          </p:cNvPr>
          <p:cNvSpPr/>
          <p:nvPr/>
        </p:nvSpPr>
        <p:spPr>
          <a:xfrm>
            <a:off x="3263454" y="262131"/>
            <a:ext cx="5671443" cy="590649"/>
          </a:xfrm>
          <a:prstGeom prst="rect">
            <a:avLst/>
          </a:prstGeom>
          <a:noFill/>
          <a:ln/>
        </p:spPr>
        <p:txBody>
          <a:bodyPr wrap="none" lIns="0" tIns="0" rIns="0" bIns="0" rtlCol="0" anchor="t"/>
          <a:lstStyle/>
          <a:p>
            <a:pPr>
              <a:lnSpc>
                <a:spcPts val="4625"/>
              </a:lnSpc>
            </a:pPr>
            <a:r>
              <a:rPr lang="en-US" sz="3708" dirty="0">
                <a:solidFill>
                  <a:srgbClr val="3257B8"/>
                </a:solidFill>
                <a:latin typeface="Roboto Slab" pitchFamily="34" charset="0"/>
                <a:ea typeface="Roboto Slab" pitchFamily="34" charset="-122"/>
                <a:cs typeface="Roboto Slab" pitchFamily="34" charset="-120"/>
              </a:rPr>
              <a:t>Gráficos Clave en Python</a:t>
            </a:r>
            <a:endParaRPr lang="en-US" sz="3708" dirty="0"/>
          </a:p>
        </p:txBody>
      </p:sp>
      <p:sp>
        <p:nvSpPr>
          <p:cNvPr id="5" name="Text 3">
            <a:extLst>
              <a:ext uri="{FF2B5EF4-FFF2-40B4-BE49-F238E27FC236}">
                <a16:creationId xmlns:a16="http://schemas.microsoft.com/office/drawing/2014/main" id="{1467C96B-5636-9223-42A2-91B1CD997872}"/>
              </a:ext>
            </a:extLst>
          </p:cNvPr>
          <p:cNvSpPr/>
          <p:nvPr/>
        </p:nvSpPr>
        <p:spPr>
          <a:xfrm>
            <a:off x="6332934" y="1334734"/>
            <a:ext cx="3419872" cy="295275"/>
          </a:xfrm>
          <a:prstGeom prst="rect">
            <a:avLst/>
          </a:prstGeom>
          <a:noFill/>
          <a:ln/>
        </p:spPr>
        <p:txBody>
          <a:bodyPr wrap="none" lIns="0" tIns="0" rIns="0" bIns="0" rtlCol="0" anchor="t"/>
          <a:lstStyle/>
          <a:p>
            <a:pPr>
              <a:lnSpc>
                <a:spcPts val="2292"/>
              </a:lnSpc>
            </a:pPr>
            <a:r>
              <a:rPr lang="en-US" sz="1833" dirty="0">
                <a:solidFill>
                  <a:srgbClr val="3257B8"/>
                </a:solidFill>
                <a:latin typeface="Roboto Slab" pitchFamily="34" charset="0"/>
                <a:ea typeface="Roboto Slab" pitchFamily="34" charset="-122"/>
                <a:cs typeface="Roboto Slab" pitchFamily="34" charset="-120"/>
              </a:rPr>
              <a:t>6. Mapa de </a:t>
            </a:r>
            <a:r>
              <a:rPr lang="en-US" sz="1833" dirty="0" err="1">
                <a:solidFill>
                  <a:srgbClr val="3257B8"/>
                </a:solidFill>
                <a:latin typeface="Roboto Slab" pitchFamily="34" charset="0"/>
                <a:ea typeface="Roboto Slab" pitchFamily="34" charset="-122"/>
                <a:cs typeface="Roboto Slab" pitchFamily="34" charset="-120"/>
              </a:rPr>
              <a:t>calor</a:t>
            </a:r>
            <a:r>
              <a:rPr lang="en-US" sz="1833" dirty="0">
                <a:solidFill>
                  <a:srgbClr val="3257B8"/>
                </a:solidFill>
                <a:latin typeface="Roboto Slab" pitchFamily="34" charset="0"/>
                <a:ea typeface="Roboto Slab" pitchFamily="34" charset="-122"/>
                <a:cs typeface="Roboto Slab" pitchFamily="34" charset="-120"/>
              </a:rPr>
              <a:t> de </a:t>
            </a:r>
            <a:r>
              <a:rPr lang="en-US" sz="1833" dirty="0" err="1">
                <a:solidFill>
                  <a:srgbClr val="3257B8"/>
                </a:solidFill>
                <a:latin typeface="Roboto Slab" pitchFamily="34" charset="0"/>
                <a:ea typeface="Roboto Slab" pitchFamily="34" charset="-122"/>
                <a:cs typeface="Roboto Slab" pitchFamily="34" charset="-120"/>
              </a:rPr>
              <a:t>correlación</a:t>
            </a:r>
            <a:endParaRPr lang="en-US" sz="1833" dirty="0"/>
          </a:p>
        </p:txBody>
      </p:sp>
      <p:sp>
        <p:nvSpPr>
          <p:cNvPr id="6" name="Text 4">
            <a:extLst>
              <a:ext uri="{FF2B5EF4-FFF2-40B4-BE49-F238E27FC236}">
                <a16:creationId xmlns:a16="http://schemas.microsoft.com/office/drawing/2014/main" id="{A9ACAB92-32A1-6D4A-7BC2-449B504E6E48}"/>
              </a:ext>
            </a:extLst>
          </p:cNvPr>
          <p:cNvSpPr/>
          <p:nvPr/>
        </p:nvSpPr>
        <p:spPr>
          <a:xfrm>
            <a:off x="6332934" y="1906808"/>
            <a:ext cx="5671443" cy="1320486"/>
          </a:xfrm>
          <a:prstGeom prst="rect">
            <a:avLst/>
          </a:prstGeom>
          <a:noFill/>
          <a:ln/>
        </p:spPr>
        <p:txBody>
          <a:bodyPr wrap="square" lIns="0" tIns="0" rIns="0" bIns="0" rtlCol="0" anchor="t"/>
          <a:lstStyle/>
          <a:p>
            <a:pPr>
              <a:lnSpc>
                <a:spcPts val="2375"/>
              </a:lnSpc>
            </a:pPr>
            <a:r>
              <a:rPr lang="en-US" sz="1667" dirty="0" err="1">
                <a:solidFill>
                  <a:srgbClr val="15213F"/>
                </a:solidFill>
                <a:latin typeface="Roboto" pitchFamily="34" charset="0"/>
                <a:ea typeface="Roboto" pitchFamily="34" charset="-122"/>
                <a:cs typeface="Roboto" pitchFamily="34" charset="-120"/>
              </a:rPr>
              <a:t>Matriz</a:t>
            </a:r>
            <a:r>
              <a:rPr lang="en-US" sz="1667" dirty="0">
                <a:solidFill>
                  <a:srgbClr val="15213F"/>
                </a:solidFill>
                <a:latin typeface="Roboto" pitchFamily="34" charset="0"/>
                <a:ea typeface="Roboto" pitchFamily="34" charset="-122"/>
                <a:cs typeface="Roboto" pitchFamily="34" charset="-120"/>
              </a:rPr>
              <a:t> visual que </a:t>
            </a:r>
            <a:r>
              <a:rPr lang="en-US" sz="1667" dirty="0" err="1">
                <a:solidFill>
                  <a:srgbClr val="15213F"/>
                </a:solidFill>
                <a:latin typeface="Roboto" pitchFamily="34" charset="0"/>
                <a:ea typeface="Roboto" pitchFamily="34" charset="-122"/>
                <a:cs typeface="Roboto" pitchFamily="34" charset="-120"/>
              </a:rPr>
              <a:t>muestra</a:t>
            </a:r>
            <a:r>
              <a:rPr lang="en-US" sz="1667" dirty="0">
                <a:solidFill>
                  <a:srgbClr val="15213F"/>
                </a:solidFill>
                <a:latin typeface="Roboto" pitchFamily="34" charset="0"/>
                <a:ea typeface="Roboto" pitchFamily="34" charset="-122"/>
                <a:cs typeface="Roboto" pitchFamily="34" charset="-120"/>
              </a:rPr>
              <a:t> la </a:t>
            </a:r>
            <a:r>
              <a:rPr lang="en-US" sz="1667" dirty="0" err="1">
                <a:solidFill>
                  <a:srgbClr val="15213F"/>
                </a:solidFill>
                <a:latin typeface="Roboto" pitchFamily="34" charset="0"/>
                <a:ea typeface="Roboto" pitchFamily="34" charset="-122"/>
                <a:cs typeface="Roboto" pitchFamily="34" charset="-120"/>
              </a:rPr>
              <a:t>fuerza</a:t>
            </a:r>
            <a:r>
              <a:rPr lang="en-US" sz="1667" dirty="0">
                <a:solidFill>
                  <a:srgbClr val="15213F"/>
                </a:solidFill>
                <a:latin typeface="Roboto" pitchFamily="34" charset="0"/>
                <a:ea typeface="Roboto" pitchFamily="34" charset="-122"/>
                <a:cs typeface="Roboto" pitchFamily="34" charset="-120"/>
              </a:rPr>
              <a:t> de la </a:t>
            </a:r>
            <a:r>
              <a:rPr lang="en-US" sz="1667" dirty="0" err="1">
                <a:solidFill>
                  <a:srgbClr val="15213F"/>
                </a:solidFill>
                <a:latin typeface="Roboto" pitchFamily="34" charset="0"/>
                <a:ea typeface="Roboto" pitchFamily="34" charset="-122"/>
                <a:cs typeface="Roboto" pitchFamily="34" charset="-120"/>
              </a:rPr>
              <a:t>correlación</a:t>
            </a:r>
            <a:r>
              <a:rPr lang="en-US" sz="1667" dirty="0">
                <a:solidFill>
                  <a:srgbClr val="15213F"/>
                </a:solidFill>
                <a:latin typeface="Roboto" pitchFamily="34" charset="0"/>
                <a:ea typeface="Roboto" pitchFamily="34" charset="-122"/>
                <a:cs typeface="Roboto" pitchFamily="34" charset="-120"/>
              </a:rPr>
              <a:t> entre variables. </a:t>
            </a:r>
            <a:r>
              <a:rPr lang="en-US" sz="1667" dirty="0" err="1">
                <a:solidFill>
                  <a:srgbClr val="15213F"/>
                </a:solidFill>
                <a:latin typeface="Roboto" pitchFamily="34" charset="0"/>
                <a:ea typeface="Roboto" pitchFamily="34" charset="-122"/>
                <a:cs typeface="Roboto" pitchFamily="34" charset="-120"/>
              </a:rPr>
              <a:t>Identifica</a:t>
            </a:r>
            <a:r>
              <a:rPr lang="en-US" sz="1667" dirty="0">
                <a:solidFill>
                  <a:srgbClr val="15213F"/>
                </a:solidFill>
                <a:latin typeface="Roboto" pitchFamily="34" charset="0"/>
                <a:ea typeface="Roboto" pitchFamily="34" charset="-122"/>
                <a:cs typeface="Roboto" pitchFamily="34" charset="-120"/>
              </a:rPr>
              <a:t> </a:t>
            </a:r>
            <a:r>
              <a:rPr lang="en-US" sz="1667" dirty="0" err="1">
                <a:solidFill>
                  <a:srgbClr val="15213F"/>
                </a:solidFill>
                <a:latin typeface="Roboto" pitchFamily="34" charset="0"/>
                <a:ea typeface="Roboto" pitchFamily="34" charset="-122"/>
                <a:cs typeface="Roboto" pitchFamily="34" charset="-120"/>
              </a:rPr>
              <a:t>relaciones</a:t>
            </a:r>
            <a:r>
              <a:rPr lang="en-US" sz="1667" dirty="0">
                <a:solidFill>
                  <a:srgbClr val="15213F"/>
                </a:solidFill>
                <a:latin typeface="Roboto" pitchFamily="34" charset="0"/>
                <a:ea typeface="Roboto" pitchFamily="34" charset="-122"/>
                <a:cs typeface="Roboto" pitchFamily="34" charset="-120"/>
              </a:rPr>
              <a:t> </a:t>
            </a:r>
            <a:r>
              <a:rPr lang="en-US" sz="1667" dirty="0" err="1">
                <a:solidFill>
                  <a:srgbClr val="15213F"/>
                </a:solidFill>
                <a:latin typeface="Roboto" pitchFamily="34" charset="0"/>
                <a:ea typeface="Roboto" pitchFamily="34" charset="-122"/>
                <a:cs typeface="Roboto" pitchFamily="34" charset="-120"/>
              </a:rPr>
              <a:t>complejas</a:t>
            </a:r>
            <a:r>
              <a:rPr lang="en-US" sz="1667" dirty="0">
                <a:solidFill>
                  <a:srgbClr val="15213F"/>
                </a:solidFill>
                <a:latin typeface="Roboto" pitchFamily="34" charset="0"/>
                <a:ea typeface="Roboto" pitchFamily="34" charset="-122"/>
                <a:cs typeface="Roboto" pitchFamily="34" charset="-120"/>
              </a:rPr>
              <a:t> </a:t>
            </a:r>
            <a:r>
              <a:rPr lang="en-US" sz="1667" dirty="0" err="1">
                <a:solidFill>
                  <a:srgbClr val="15213F"/>
                </a:solidFill>
                <a:latin typeface="Roboto" pitchFamily="34" charset="0"/>
                <a:ea typeface="Roboto" pitchFamily="34" charset="-122"/>
                <a:cs typeface="Roboto" pitchFamily="34" charset="-120"/>
              </a:rPr>
              <a:t>rápidamente</a:t>
            </a:r>
            <a:r>
              <a:rPr lang="en-US" sz="1667" dirty="0">
                <a:solidFill>
                  <a:srgbClr val="15213F"/>
                </a:solidFill>
                <a:latin typeface="Roboto" pitchFamily="34" charset="0"/>
                <a:ea typeface="Roboto" pitchFamily="34" charset="-122"/>
                <a:cs typeface="Roboto" pitchFamily="34" charset="-120"/>
              </a:rPr>
              <a:t>. </a:t>
            </a:r>
            <a:r>
              <a:rPr lang="en-US" sz="1667" dirty="0" err="1">
                <a:solidFill>
                  <a:srgbClr val="15213F"/>
                </a:solidFill>
                <a:latin typeface="Roboto" pitchFamily="34" charset="0"/>
                <a:ea typeface="Roboto" pitchFamily="34" charset="-122"/>
                <a:cs typeface="Roboto" pitchFamily="34" charset="-120"/>
              </a:rPr>
              <a:t>Ejemplo</a:t>
            </a:r>
            <a:r>
              <a:rPr lang="en-US" sz="1667" dirty="0">
                <a:solidFill>
                  <a:srgbClr val="15213F"/>
                </a:solidFill>
                <a:latin typeface="Roboto" pitchFamily="34" charset="0"/>
                <a:ea typeface="Roboto" pitchFamily="34" charset="-122"/>
                <a:cs typeface="Roboto" pitchFamily="34" charset="-120"/>
              </a:rPr>
              <a:t>: </a:t>
            </a:r>
            <a:r>
              <a:rPr lang="en-US" sz="1667" dirty="0" err="1">
                <a:solidFill>
                  <a:srgbClr val="15213F"/>
                </a:solidFill>
                <a:latin typeface="Roboto" pitchFamily="34" charset="0"/>
                <a:ea typeface="Roboto" pitchFamily="34" charset="-122"/>
                <a:cs typeface="Roboto" pitchFamily="34" charset="-120"/>
              </a:rPr>
              <a:t>relación</a:t>
            </a:r>
            <a:r>
              <a:rPr lang="en-US" sz="1667" dirty="0">
                <a:solidFill>
                  <a:srgbClr val="15213F"/>
                </a:solidFill>
                <a:latin typeface="Roboto" pitchFamily="34" charset="0"/>
                <a:ea typeface="Roboto" pitchFamily="34" charset="-122"/>
                <a:cs typeface="Roboto" pitchFamily="34" charset="-120"/>
              </a:rPr>
              <a:t> entre marketing y </a:t>
            </a:r>
            <a:r>
              <a:rPr lang="en-US" sz="1667" dirty="0" err="1">
                <a:solidFill>
                  <a:srgbClr val="15213F"/>
                </a:solidFill>
                <a:latin typeface="Roboto" pitchFamily="34" charset="0"/>
                <a:ea typeface="Roboto" pitchFamily="34" charset="-122"/>
                <a:cs typeface="Roboto" pitchFamily="34" charset="-120"/>
              </a:rPr>
              <a:t>ventas</a:t>
            </a:r>
            <a:r>
              <a:rPr lang="en-US" sz="1667" dirty="0">
                <a:solidFill>
                  <a:srgbClr val="15213F"/>
                </a:solidFill>
                <a:latin typeface="Roboto" pitchFamily="34" charset="0"/>
                <a:ea typeface="Roboto" pitchFamily="34" charset="-122"/>
                <a:cs typeface="Roboto" pitchFamily="34" charset="-120"/>
              </a:rPr>
              <a:t>.</a:t>
            </a:r>
            <a:endParaRPr lang="en-US" sz="1667" dirty="0"/>
          </a:p>
          <a:p>
            <a:pPr>
              <a:lnSpc>
                <a:spcPts val="2375"/>
              </a:lnSpc>
            </a:pPr>
            <a:r>
              <a:rPr lang="en-US" sz="1667" dirty="0">
                <a:solidFill>
                  <a:srgbClr val="15213F"/>
                </a:solidFill>
                <a:latin typeface="Roboto" pitchFamily="34" charset="0"/>
                <a:ea typeface="Roboto" pitchFamily="34" charset="-122"/>
                <a:cs typeface="Roboto" pitchFamily="34" charset="-120"/>
              </a:rPr>
              <a:t>.</a:t>
            </a:r>
            <a:endParaRPr lang="en-US" sz="1667" dirty="0"/>
          </a:p>
        </p:txBody>
      </p:sp>
      <p:pic>
        <p:nvPicPr>
          <p:cNvPr id="7" name="Imagen 6">
            <a:extLst>
              <a:ext uri="{FF2B5EF4-FFF2-40B4-BE49-F238E27FC236}">
                <a16:creationId xmlns:a16="http://schemas.microsoft.com/office/drawing/2014/main" id="{FA3DA317-06BD-D1A2-D924-7BC6A6A0969E}"/>
              </a:ext>
            </a:extLst>
          </p:cNvPr>
          <p:cNvPicPr>
            <a:picLocks noChangeAspect="1"/>
          </p:cNvPicPr>
          <p:nvPr/>
        </p:nvPicPr>
        <p:blipFill>
          <a:blip r:embed="rId3"/>
          <a:stretch>
            <a:fillRect/>
          </a:stretch>
        </p:blipFill>
        <p:spPr>
          <a:xfrm>
            <a:off x="10160086" y="388373"/>
            <a:ext cx="1481086" cy="1110815"/>
          </a:xfrm>
          <a:prstGeom prst="rect">
            <a:avLst/>
          </a:prstGeom>
        </p:spPr>
      </p:pic>
      <p:sp>
        <p:nvSpPr>
          <p:cNvPr id="11" name="CuadroTexto 10">
            <a:extLst>
              <a:ext uri="{FF2B5EF4-FFF2-40B4-BE49-F238E27FC236}">
                <a16:creationId xmlns:a16="http://schemas.microsoft.com/office/drawing/2014/main" id="{3DAAE114-B87C-7E4C-2A44-98B3A9D7E744}"/>
              </a:ext>
            </a:extLst>
          </p:cNvPr>
          <p:cNvSpPr txBox="1"/>
          <p:nvPr/>
        </p:nvSpPr>
        <p:spPr>
          <a:xfrm>
            <a:off x="187624" y="1334734"/>
            <a:ext cx="5534847" cy="4966681"/>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r>
              <a:rPr lang="es-MX" sz="1667" dirty="0" err="1"/>
              <a:t>correlation</a:t>
            </a:r>
            <a:r>
              <a:rPr lang="es-MX" sz="1667" dirty="0"/>
              <a:t> = </a:t>
            </a:r>
            <a:r>
              <a:rPr lang="es-MX" sz="1667" dirty="0" err="1"/>
              <a:t>df</a:t>
            </a:r>
            <a:r>
              <a:rPr lang="es-MX" sz="1667" dirty="0"/>
              <a:t>[['Precio', 'Peso']].</a:t>
            </a:r>
            <a:r>
              <a:rPr lang="es-MX" sz="1667" dirty="0" err="1"/>
              <a:t>corr</a:t>
            </a:r>
            <a:r>
              <a:rPr lang="es-MX" sz="1667" dirty="0"/>
              <a:t>()</a:t>
            </a:r>
          </a:p>
          <a:p>
            <a:r>
              <a:rPr lang="es-MX" sz="1667" dirty="0" err="1"/>
              <a:t>sns.heatmap</a:t>
            </a:r>
            <a:r>
              <a:rPr lang="es-MX" sz="1667" dirty="0"/>
              <a:t>(</a:t>
            </a:r>
            <a:r>
              <a:rPr lang="es-MX" sz="1667" dirty="0" err="1"/>
              <a:t>correlation</a:t>
            </a:r>
            <a:r>
              <a:rPr lang="es-MX" sz="1667" dirty="0"/>
              <a:t>, </a:t>
            </a:r>
            <a:r>
              <a:rPr lang="es-MX" sz="1667" dirty="0" err="1"/>
              <a:t>annot</a:t>
            </a:r>
            <a:r>
              <a:rPr lang="es-MX" sz="1667" dirty="0"/>
              <a:t>=True, </a:t>
            </a:r>
            <a:r>
              <a:rPr lang="es-MX" sz="1667" dirty="0" err="1"/>
              <a:t>cmap</a:t>
            </a:r>
            <a:r>
              <a:rPr lang="es-MX" sz="1667" dirty="0"/>
              <a:t>='</a:t>
            </a:r>
            <a:r>
              <a:rPr lang="es-MX" sz="1667" dirty="0" err="1"/>
              <a:t>coolwarm</a:t>
            </a:r>
            <a:r>
              <a:rPr lang="es-MX" sz="1667" dirty="0"/>
              <a:t>’)</a:t>
            </a:r>
          </a:p>
          <a:p>
            <a:endParaRPr lang="es-MX" sz="1667" dirty="0"/>
          </a:p>
          <a:p>
            <a:r>
              <a:rPr lang="es-MX" sz="1667" dirty="0" err="1"/>
              <a:t>df</a:t>
            </a:r>
            <a:r>
              <a:rPr lang="es-MX" sz="1667" dirty="0"/>
              <a:t>[['Precio', 'Peso']]: selecciona solo esas dos columnas del </a:t>
            </a:r>
            <a:r>
              <a:rPr lang="es-MX" sz="1667" dirty="0" err="1"/>
              <a:t>DataFrame</a:t>
            </a:r>
            <a:r>
              <a:rPr lang="es-MX" sz="1667" dirty="0"/>
              <a:t>..</a:t>
            </a:r>
            <a:r>
              <a:rPr lang="es-MX" sz="1667" dirty="0" err="1"/>
              <a:t>corr</a:t>
            </a:r>
            <a:r>
              <a:rPr lang="es-MX" sz="1667" dirty="0"/>
              <a:t>(): calcula la correlación entre esas dos variables.</a:t>
            </a:r>
          </a:p>
          <a:p>
            <a:endParaRPr lang="es-MX" sz="1667" dirty="0"/>
          </a:p>
          <a:p>
            <a:r>
              <a:rPr lang="es-MX" sz="1667" dirty="0"/>
              <a:t>Valor entre -1 y 1:</a:t>
            </a:r>
          </a:p>
          <a:p>
            <a:r>
              <a:rPr lang="es-MX" sz="1667" dirty="0"/>
              <a:t>+1 = relación positiva perfecta (cuando una sube, la otra también).</a:t>
            </a:r>
          </a:p>
          <a:p>
            <a:r>
              <a:rPr lang="es-MX" sz="1667" dirty="0"/>
              <a:t>0 = sin relación.</a:t>
            </a:r>
          </a:p>
          <a:p>
            <a:r>
              <a:rPr lang="es-MX" sz="1667" dirty="0"/>
              <a:t>-1 = relación negativa perfecta (cuando una sube, la otra baja).</a:t>
            </a:r>
          </a:p>
          <a:p>
            <a:endParaRPr lang="es-MX" sz="1667" dirty="0"/>
          </a:p>
          <a:p>
            <a:r>
              <a:rPr lang="es-MX" sz="1667" dirty="0" err="1"/>
              <a:t>sns.heatmap</a:t>
            </a:r>
            <a:r>
              <a:rPr lang="es-MX" sz="1667" dirty="0"/>
              <a:t>(...): crea un mapa de calor.</a:t>
            </a:r>
          </a:p>
          <a:p>
            <a:r>
              <a:rPr lang="es-MX" sz="1667" dirty="0" err="1"/>
              <a:t>correlation</a:t>
            </a:r>
            <a:r>
              <a:rPr lang="es-MX" sz="1667" dirty="0"/>
              <a:t>: el </a:t>
            </a:r>
            <a:r>
              <a:rPr lang="es-MX" sz="1667" dirty="0" err="1"/>
              <a:t>DataFrame</a:t>
            </a:r>
            <a:r>
              <a:rPr lang="es-MX" sz="1667" dirty="0"/>
              <a:t> con los valores de correlación.</a:t>
            </a:r>
          </a:p>
          <a:p>
            <a:r>
              <a:rPr lang="es-MX" sz="1667" dirty="0" err="1"/>
              <a:t>annot</a:t>
            </a:r>
            <a:r>
              <a:rPr lang="es-MX" sz="1667" dirty="0"/>
              <a:t>=True: muestra los números dentro de cada celda (</a:t>
            </a:r>
            <a:r>
              <a:rPr lang="es-MX" sz="1667" dirty="0" err="1"/>
              <a:t>ej</a:t>
            </a:r>
            <a:r>
              <a:rPr lang="es-MX" sz="1667" dirty="0"/>
              <a:t>: 0.85).</a:t>
            </a:r>
          </a:p>
          <a:p>
            <a:r>
              <a:rPr lang="es-MX" sz="1667" dirty="0" err="1"/>
              <a:t>cmap</a:t>
            </a:r>
            <a:r>
              <a:rPr lang="es-MX" sz="1667" dirty="0"/>
              <a:t>='</a:t>
            </a:r>
            <a:r>
              <a:rPr lang="es-MX" sz="1667" dirty="0" err="1"/>
              <a:t>coolwarm</a:t>
            </a:r>
            <a:r>
              <a:rPr lang="es-MX" sz="1667" dirty="0"/>
              <a:t>': usa una paleta de </a:t>
            </a:r>
            <a:r>
              <a:rPr lang="es-MX" sz="1667" dirty="0" err="1"/>
              <a:t>colores:Rojo</a:t>
            </a:r>
            <a:r>
              <a:rPr lang="es-MX" sz="1667" dirty="0"/>
              <a:t> para correlaciones </a:t>
            </a:r>
            <a:r>
              <a:rPr lang="es-MX" sz="1667" dirty="0" err="1"/>
              <a:t>positivas,Azul</a:t>
            </a:r>
            <a:r>
              <a:rPr lang="es-MX" sz="1667" dirty="0"/>
              <a:t> para correlaciones negativas.</a:t>
            </a:r>
          </a:p>
        </p:txBody>
      </p:sp>
      <p:pic>
        <p:nvPicPr>
          <p:cNvPr id="6146" name="Picture 2" descr="Cómo Crear un Mapa de Calor de Correlaciones en Python">
            <a:extLst>
              <a:ext uri="{FF2B5EF4-FFF2-40B4-BE49-F238E27FC236}">
                <a16:creationId xmlns:a16="http://schemas.microsoft.com/office/drawing/2014/main" id="{915C12F1-C8A6-BC64-4BCE-FD19453CA3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5845" y="2972790"/>
            <a:ext cx="4538101" cy="3399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139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3F4F6"/>
        </a:solidFill>
        <a:effectLst/>
      </p:bgPr>
    </p:bg>
    <p:spTree>
      <p:nvGrpSpPr>
        <p:cNvPr id="1" name=""/>
        <p:cNvGrpSpPr/>
        <p:nvPr/>
      </p:nvGrpSpPr>
      <p:grpSpPr>
        <a:xfrm>
          <a:off x="0" y="0"/>
          <a:ext cx="0" cy="0"/>
          <a:chOff x="0" y="0"/>
          <a:chExt cx="0" cy="0"/>
        </a:xfrm>
      </p:grpSpPr>
      <p:sp>
        <p:nvSpPr>
          <p:cNvPr id="2" name="Text 0"/>
          <p:cNvSpPr/>
          <p:nvPr/>
        </p:nvSpPr>
        <p:spPr>
          <a:xfrm>
            <a:off x="254000" y="1517650"/>
            <a:ext cx="11912600" cy="508000"/>
          </a:xfrm>
          <a:prstGeom prst="rect">
            <a:avLst/>
          </a:prstGeom>
          <a:noFill/>
          <a:ln/>
        </p:spPr>
        <p:txBody>
          <a:bodyPr wrap="square" lIns="0" tIns="0" rIns="0" bIns="0" rtlCol="0" anchor="ctr"/>
          <a:lstStyle/>
          <a:p>
            <a:pPr>
              <a:lnSpc>
                <a:spcPct val="90000"/>
              </a:lnSpc>
            </a:pPr>
            <a:r>
              <a:rPr lang="en-US" sz="3600" b="1" dirty="0">
                <a:solidFill>
                  <a:srgbClr val="00AEEF"/>
                </a:solidFill>
                <a:latin typeface="Noto Sans SC" pitchFamily="34" charset="0"/>
                <a:ea typeface="Noto Sans SC" pitchFamily="34" charset="-122"/>
                <a:cs typeface="Noto Sans SC" pitchFamily="34" charset="-120"/>
              </a:rPr>
              <a:t>Uso Básico de </a:t>
            </a:r>
            <a:r>
              <a:rPr lang="en-US" sz="3600" b="1" dirty="0">
                <a:solidFill>
                  <a:srgbClr val="00AEEF"/>
                </a:solidFill>
                <a:highlight>
                  <a:srgbClr val="00AEEF">
                    <a:alpha val="20000"/>
                  </a:srgbClr>
                </a:highlight>
                <a:latin typeface="Noto Sans SC" pitchFamily="34" charset="0"/>
                <a:ea typeface="Noto Sans SC" pitchFamily="34" charset="-122"/>
                <a:cs typeface="Noto Sans SC" pitchFamily="34" charset="-120"/>
              </a:rPr>
              <a:t>print()</a:t>
            </a:r>
            <a:endParaRPr lang="en-US" sz="1600" dirty="0"/>
          </a:p>
        </p:txBody>
      </p:sp>
      <p:sp>
        <p:nvSpPr>
          <p:cNvPr id="3" name="Text 1"/>
          <p:cNvSpPr/>
          <p:nvPr/>
        </p:nvSpPr>
        <p:spPr>
          <a:xfrm>
            <a:off x="254000" y="2127250"/>
            <a:ext cx="9855200" cy="609600"/>
          </a:xfrm>
          <a:prstGeom prst="rect">
            <a:avLst/>
          </a:prstGeom>
          <a:noFill/>
          <a:ln/>
        </p:spPr>
        <p:txBody>
          <a:bodyPr wrap="square" lIns="0" tIns="0" rIns="0" bIns="0" rtlCol="0" anchor="ctr"/>
          <a:lstStyle/>
          <a:p>
            <a:pPr>
              <a:lnSpc>
                <a:spcPct val="130000"/>
              </a:lnSpc>
            </a:pPr>
            <a:r>
              <a:rPr lang="en-US" sz="1600" dirty="0">
                <a:solidFill>
                  <a:srgbClr val="333333"/>
                </a:solidFill>
                <a:latin typeface="MiSans" pitchFamily="34" charset="0"/>
                <a:ea typeface="MiSans" pitchFamily="34" charset="-122"/>
                <a:cs typeface="MiSans" pitchFamily="34" charset="-120"/>
              </a:rPr>
              <a:t>La función </a:t>
            </a:r>
            <a:r>
              <a:rPr lang="en-US" sz="1600" dirty="0">
                <a:solidFill>
                  <a:srgbClr val="333333"/>
                </a:solidFill>
                <a:highlight>
                  <a:srgbClr val="E5E7EB">
                    <a:alpha val="100000"/>
                  </a:srgbClr>
                </a:highlight>
                <a:latin typeface="MiSans" pitchFamily="34" charset="0"/>
                <a:ea typeface="MiSans" pitchFamily="34" charset="-122"/>
                <a:cs typeface="MiSans" pitchFamily="34" charset="-120"/>
              </a:rPr>
              <a:t>print() </a:t>
            </a:r>
            <a:r>
              <a:rPr lang="en-US" sz="1600" dirty="0">
                <a:solidFill>
                  <a:srgbClr val="333333"/>
                </a:solidFill>
                <a:latin typeface="MiSans" pitchFamily="34" charset="0"/>
                <a:ea typeface="MiSans" pitchFamily="34" charset="-122"/>
                <a:cs typeface="MiSans" pitchFamily="34" charset="-120"/>
              </a:rPr>
              <a:t>es la forma más directa de mostrar información. Permite mostrar texto, variables y personalizar la salida.</a:t>
            </a:r>
            <a:endParaRPr lang="en-US" sz="1600" dirty="0"/>
          </a:p>
        </p:txBody>
      </p:sp>
      <p:sp>
        <p:nvSpPr>
          <p:cNvPr id="4" name="Shape 2"/>
          <p:cNvSpPr/>
          <p:nvPr/>
        </p:nvSpPr>
        <p:spPr>
          <a:xfrm>
            <a:off x="254000" y="3041650"/>
            <a:ext cx="3759200" cy="2298700"/>
          </a:xfrm>
          <a:custGeom>
            <a:avLst/>
            <a:gdLst/>
            <a:ahLst/>
            <a:cxnLst/>
            <a:rect l="l" t="t" r="r" b="b"/>
            <a:pathLst>
              <a:path w="3759200" h="2298700">
                <a:moveTo>
                  <a:pt x="101603" y="0"/>
                </a:moveTo>
                <a:lnTo>
                  <a:pt x="3657597" y="0"/>
                </a:lnTo>
                <a:cubicBezTo>
                  <a:pt x="3713711" y="0"/>
                  <a:pt x="3759200" y="45489"/>
                  <a:pt x="3759200" y="101603"/>
                </a:cubicBezTo>
                <a:lnTo>
                  <a:pt x="3759200" y="2197097"/>
                </a:lnTo>
                <a:cubicBezTo>
                  <a:pt x="3759200" y="2253211"/>
                  <a:pt x="3713711" y="2298700"/>
                  <a:pt x="3657597" y="2298700"/>
                </a:cubicBezTo>
                <a:lnTo>
                  <a:pt x="101603" y="2298700"/>
                </a:lnTo>
                <a:cubicBezTo>
                  <a:pt x="45489" y="2298700"/>
                  <a:pt x="0" y="2253211"/>
                  <a:pt x="0" y="2197097"/>
                </a:cubicBezTo>
                <a:lnTo>
                  <a:pt x="0" y="101603"/>
                </a:lnTo>
                <a:cubicBezTo>
                  <a:pt x="0" y="45527"/>
                  <a:pt x="45527" y="0"/>
                  <a:pt x="101603" y="0"/>
                </a:cubicBezTo>
                <a:close/>
              </a:path>
            </a:pathLst>
          </a:custGeom>
          <a:solidFill>
            <a:srgbClr val="4080FF">
              <a:alpha val="10196"/>
            </a:srgbClr>
          </a:solidFill>
          <a:ln/>
        </p:spPr>
        <p:txBody>
          <a:bodyPr/>
          <a:lstStyle/>
          <a:p>
            <a:endParaRPr lang="es-CO"/>
          </a:p>
        </p:txBody>
      </p:sp>
      <p:sp>
        <p:nvSpPr>
          <p:cNvPr id="5" name="Text 3"/>
          <p:cNvSpPr/>
          <p:nvPr/>
        </p:nvSpPr>
        <p:spPr>
          <a:xfrm>
            <a:off x="457200" y="3244850"/>
            <a:ext cx="3467100" cy="355600"/>
          </a:xfrm>
          <a:prstGeom prst="rect">
            <a:avLst/>
          </a:prstGeom>
          <a:noFill/>
          <a:ln/>
        </p:spPr>
        <p:txBody>
          <a:bodyPr wrap="square" lIns="0" tIns="0" rIns="0" bIns="0" rtlCol="0" anchor="ctr"/>
          <a:lstStyle/>
          <a:p>
            <a:pPr>
              <a:lnSpc>
                <a:spcPct val="130000"/>
              </a:lnSpc>
            </a:pPr>
            <a:r>
              <a:rPr lang="en-US" sz="1800" b="1" dirty="0">
                <a:solidFill>
                  <a:srgbClr val="4080FF"/>
                </a:solidFill>
                <a:latin typeface="MiSans" pitchFamily="34" charset="0"/>
                <a:ea typeface="MiSans" pitchFamily="34" charset="-122"/>
                <a:cs typeface="MiSans" pitchFamily="34" charset="-120"/>
              </a:rPr>
              <a:t>Múltiples Argumentos</a:t>
            </a:r>
            <a:endParaRPr lang="en-US" sz="1600" dirty="0"/>
          </a:p>
        </p:txBody>
      </p:sp>
      <p:sp>
        <p:nvSpPr>
          <p:cNvPr id="6" name="Text 4"/>
          <p:cNvSpPr/>
          <p:nvPr/>
        </p:nvSpPr>
        <p:spPr>
          <a:xfrm>
            <a:off x="457200" y="3702050"/>
            <a:ext cx="3441700" cy="508000"/>
          </a:xfrm>
          <a:prstGeom prst="rect">
            <a:avLst/>
          </a:prstGeom>
          <a:noFill/>
          <a:ln/>
        </p:spPr>
        <p:txBody>
          <a:bodyPr wrap="square" lIns="0" tIns="0" rIns="0" bIns="0" rtlCol="0" anchor="ctr"/>
          <a:lstStyle/>
          <a:p>
            <a:pPr>
              <a:lnSpc>
                <a:spcPct val="120000"/>
              </a:lnSpc>
            </a:pPr>
            <a:r>
              <a:rPr lang="en-US" sz="1400" dirty="0">
                <a:solidFill>
                  <a:srgbClr val="333333"/>
                </a:solidFill>
                <a:latin typeface="MiSans" pitchFamily="34" charset="0"/>
                <a:ea typeface="MiSans" pitchFamily="34" charset="-122"/>
                <a:cs typeface="MiSans" pitchFamily="34" charset="-120"/>
              </a:rPr>
              <a:t>Puedes imprimir varios valores separados por comas.</a:t>
            </a:r>
            <a:endParaRPr lang="en-US" sz="1600" dirty="0"/>
          </a:p>
        </p:txBody>
      </p:sp>
      <p:sp>
        <p:nvSpPr>
          <p:cNvPr id="7" name="Shape 5"/>
          <p:cNvSpPr/>
          <p:nvPr/>
        </p:nvSpPr>
        <p:spPr>
          <a:xfrm>
            <a:off x="457200" y="4311650"/>
            <a:ext cx="3352800" cy="609600"/>
          </a:xfrm>
          <a:custGeom>
            <a:avLst/>
            <a:gdLst/>
            <a:ahLst/>
            <a:cxnLst/>
            <a:rect l="l" t="t" r="r" b="b"/>
            <a:pathLst>
              <a:path w="3352800" h="609600">
                <a:moveTo>
                  <a:pt x="76200" y="0"/>
                </a:moveTo>
                <a:lnTo>
                  <a:pt x="3276600" y="0"/>
                </a:lnTo>
                <a:cubicBezTo>
                  <a:pt x="3318656" y="0"/>
                  <a:pt x="3352800" y="34144"/>
                  <a:pt x="3352800" y="76200"/>
                </a:cubicBezTo>
                <a:lnTo>
                  <a:pt x="3352800" y="533400"/>
                </a:lnTo>
                <a:cubicBezTo>
                  <a:pt x="3352800" y="575456"/>
                  <a:pt x="3318656" y="609600"/>
                  <a:pt x="3276600" y="609600"/>
                </a:cubicBezTo>
                <a:lnTo>
                  <a:pt x="76200" y="609600"/>
                </a:lnTo>
                <a:cubicBezTo>
                  <a:pt x="34144" y="609600"/>
                  <a:pt x="0" y="575456"/>
                  <a:pt x="0" y="533400"/>
                </a:cubicBezTo>
                <a:lnTo>
                  <a:pt x="0" y="76200"/>
                </a:lnTo>
                <a:cubicBezTo>
                  <a:pt x="0" y="34144"/>
                  <a:pt x="34144" y="0"/>
                  <a:pt x="76200" y="0"/>
                </a:cubicBezTo>
                <a:close/>
              </a:path>
            </a:pathLst>
          </a:custGeom>
          <a:solidFill>
            <a:srgbClr val="333333"/>
          </a:solidFill>
          <a:ln/>
        </p:spPr>
        <p:txBody>
          <a:bodyPr/>
          <a:lstStyle/>
          <a:p>
            <a:endParaRPr lang="es-CO"/>
          </a:p>
        </p:txBody>
      </p:sp>
      <p:sp>
        <p:nvSpPr>
          <p:cNvPr id="8" name="Text 6"/>
          <p:cNvSpPr/>
          <p:nvPr/>
        </p:nvSpPr>
        <p:spPr>
          <a:xfrm>
            <a:off x="558800" y="4413250"/>
            <a:ext cx="3225800" cy="203200"/>
          </a:xfrm>
          <a:prstGeom prst="rect">
            <a:avLst/>
          </a:prstGeom>
          <a:noFill/>
          <a:ln/>
        </p:spPr>
        <p:txBody>
          <a:bodyPr wrap="square" lIns="0" tIns="0" rIns="0" bIns="0" rtlCol="0" anchor="ctr"/>
          <a:lstStyle/>
          <a:p>
            <a:pPr>
              <a:lnSpc>
                <a:spcPct val="110000"/>
              </a:lnSpc>
            </a:pPr>
            <a:r>
              <a:rPr lang="en-US" sz="1200" dirty="0">
                <a:solidFill>
                  <a:srgbClr val="FFFFFF"/>
                </a:solidFill>
                <a:latin typeface="MiSans" pitchFamily="34" charset="0"/>
                <a:ea typeface="MiSans" pitchFamily="34" charset="-122"/>
                <a:cs typeface="MiSans" pitchFamily="34" charset="-120"/>
              </a:rPr>
              <a:t>print('Suma:', 5)</a:t>
            </a:r>
            <a:endParaRPr lang="en-US" sz="1600" dirty="0"/>
          </a:p>
        </p:txBody>
      </p:sp>
      <p:sp>
        <p:nvSpPr>
          <p:cNvPr id="9" name="Text 7"/>
          <p:cNvSpPr/>
          <p:nvPr/>
        </p:nvSpPr>
        <p:spPr>
          <a:xfrm>
            <a:off x="558800" y="4616450"/>
            <a:ext cx="3225800" cy="203200"/>
          </a:xfrm>
          <a:prstGeom prst="rect">
            <a:avLst/>
          </a:prstGeom>
          <a:noFill/>
          <a:ln/>
        </p:spPr>
        <p:txBody>
          <a:bodyPr wrap="square" lIns="0" tIns="0" rIns="0" bIns="0" rtlCol="0" anchor="ctr"/>
          <a:lstStyle/>
          <a:p>
            <a:pPr>
              <a:lnSpc>
                <a:spcPct val="110000"/>
              </a:lnSpc>
            </a:pPr>
            <a:r>
              <a:rPr lang="en-US" sz="1200" dirty="0">
                <a:solidFill>
                  <a:srgbClr val="99A1AF"/>
                </a:solidFill>
                <a:latin typeface="MiSans" pitchFamily="34" charset="0"/>
                <a:ea typeface="MiSans" pitchFamily="34" charset="-122"/>
                <a:cs typeface="MiSans" pitchFamily="34" charset="-120"/>
              </a:rPr>
              <a:t>&gt; Suma: 5</a:t>
            </a:r>
            <a:endParaRPr lang="en-US" sz="1600" dirty="0"/>
          </a:p>
        </p:txBody>
      </p:sp>
      <p:sp>
        <p:nvSpPr>
          <p:cNvPr id="10" name="Shape 8"/>
          <p:cNvSpPr/>
          <p:nvPr/>
        </p:nvSpPr>
        <p:spPr>
          <a:xfrm>
            <a:off x="4216400" y="3041650"/>
            <a:ext cx="3759200" cy="2298700"/>
          </a:xfrm>
          <a:custGeom>
            <a:avLst/>
            <a:gdLst/>
            <a:ahLst/>
            <a:cxnLst/>
            <a:rect l="l" t="t" r="r" b="b"/>
            <a:pathLst>
              <a:path w="3759200" h="2298700">
                <a:moveTo>
                  <a:pt x="101603" y="0"/>
                </a:moveTo>
                <a:lnTo>
                  <a:pt x="3657597" y="0"/>
                </a:lnTo>
                <a:cubicBezTo>
                  <a:pt x="3713711" y="0"/>
                  <a:pt x="3759200" y="45489"/>
                  <a:pt x="3759200" y="101603"/>
                </a:cubicBezTo>
                <a:lnTo>
                  <a:pt x="3759200" y="2197097"/>
                </a:lnTo>
                <a:cubicBezTo>
                  <a:pt x="3759200" y="2253211"/>
                  <a:pt x="3713711" y="2298700"/>
                  <a:pt x="3657597" y="2298700"/>
                </a:cubicBezTo>
                <a:lnTo>
                  <a:pt x="101603" y="2298700"/>
                </a:lnTo>
                <a:cubicBezTo>
                  <a:pt x="45489" y="2298700"/>
                  <a:pt x="0" y="2253211"/>
                  <a:pt x="0" y="2197097"/>
                </a:cubicBezTo>
                <a:lnTo>
                  <a:pt x="0" y="101603"/>
                </a:lnTo>
                <a:cubicBezTo>
                  <a:pt x="0" y="45527"/>
                  <a:pt x="45527" y="0"/>
                  <a:pt x="101603" y="0"/>
                </a:cubicBezTo>
                <a:close/>
              </a:path>
            </a:pathLst>
          </a:custGeom>
          <a:solidFill>
            <a:srgbClr val="FFC200">
              <a:alpha val="10196"/>
            </a:srgbClr>
          </a:solidFill>
          <a:ln/>
        </p:spPr>
        <p:txBody>
          <a:bodyPr/>
          <a:lstStyle/>
          <a:p>
            <a:endParaRPr lang="es-CO"/>
          </a:p>
        </p:txBody>
      </p:sp>
      <p:sp>
        <p:nvSpPr>
          <p:cNvPr id="11" name="Text 9"/>
          <p:cNvSpPr/>
          <p:nvPr/>
        </p:nvSpPr>
        <p:spPr>
          <a:xfrm>
            <a:off x="4419600" y="3244850"/>
            <a:ext cx="3467100" cy="355600"/>
          </a:xfrm>
          <a:prstGeom prst="rect">
            <a:avLst/>
          </a:prstGeom>
          <a:noFill/>
          <a:ln/>
        </p:spPr>
        <p:txBody>
          <a:bodyPr wrap="square" lIns="0" tIns="0" rIns="0" bIns="0" rtlCol="0" anchor="ctr"/>
          <a:lstStyle/>
          <a:p>
            <a:pPr>
              <a:lnSpc>
                <a:spcPct val="130000"/>
              </a:lnSpc>
            </a:pPr>
            <a:r>
              <a:rPr lang="en-US" sz="1800" b="1" dirty="0">
                <a:solidFill>
                  <a:srgbClr val="FFC200"/>
                </a:solidFill>
                <a:latin typeface="MiSans" pitchFamily="34" charset="0"/>
                <a:ea typeface="MiSans" pitchFamily="34" charset="-122"/>
                <a:cs typeface="MiSans" pitchFamily="34" charset="-120"/>
              </a:rPr>
              <a:t>Separador Personalizado</a:t>
            </a:r>
            <a:endParaRPr lang="en-US" sz="1600" dirty="0"/>
          </a:p>
        </p:txBody>
      </p:sp>
      <p:sp>
        <p:nvSpPr>
          <p:cNvPr id="12" name="Text 10"/>
          <p:cNvSpPr/>
          <p:nvPr/>
        </p:nvSpPr>
        <p:spPr>
          <a:xfrm>
            <a:off x="4419600" y="3702050"/>
            <a:ext cx="3441700" cy="520700"/>
          </a:xfrm>
          <a:prstGeom prst="rect">
            <a:avLst/>
          </a:prstGeom>
          <a:noFill/>
          <a:ln/>
        </p:spPr>
        <p:txBody>
          <a:bodyPr wrap="square" lIns="0" tIns="0" rIns="0" bIns="0" rtlCol="0" anchor="ctr"/>
          <a:lstStyle/>
          <a:p>
            <a:pPr>
              <a:lnSpc>
                <a:spcPct val="120000"/>
              </a:lnSpc>
            </a:pPr>
            <a:r>
              <a:rPr lang="en-US" sz="1400" dirty="0">
                <a:solidFill>
                  <a:srgbClr val="333333"/>
                </a:solidFill>
                <a:latin typeface="MiSans" pitchFamily="34" charset="0"/>
                <a:ea typeface="MiSans" pitchFamily="34" charset="-122"/>
                <a:cs typeface="MiSans" pitchFamily="34" charset="-120"/>
              </a:rPr>
              <a:t>Usa </a:t>
            </a:r>
            <a:r>
              <a:rPr lang="en-US" sz="1400" dirty="0">
                <a:solidFill>
                  <a:srgbClr val="333333"/>
                </a:solidFill>
                <a:highlight>
                  <a:srgbClr val="E5E7EB">
                    <a:alpha val="100000"/>
                  </a:srgbClr>
                </a:highlight>
                <a:latin typeface="MiSans" pitchFamily="34" charset="0"/>
                <a:ea typeface="MiSans" pitchFamily="34" charset="-122"/>
                <a:cs typeface="MiSans" pitchFamily="34" charset="-120"/>
              </a:rPr>
              <a:t>sep </a:t>
            </a:r>
            <a:r>
              <a:rPr lang="en-US" sz="1400" dirty="0">
                <a:solidFill>
                  <a:srgbClr val="333333"/>
                </a:solidFill>
                <a:latin typeface="MiSans" pitchFamily="34" charset="0"/>
                <a:ea typeface="MiSans" pitchFamily="34" charset="-122"/>
                <a:cs typeface="MiSans" pitchFamily="34" charset="-120"/>
              </a:rPr>
              <a:t>para definir el separador entre valores.</a:t>
            </a:r>
            <a:endParaRPr lang="en-US" sz="1600" dirty="0"/>
          </a:p>
        </p:txBody>
      </p:sp>
      <p:sp>
        <p:nvSpPr>
          <p:cNvPr id="13" name="Shape 11"/>
          <p:cNvSpPr/>
          <p:nvPr/>
        </p:nvSpPr>
        <p:spPr>
          <a:xfrm>
            <a:off x="4419600" y="4324350"/>
            <a:ext cx="3352800" cy="609600"/>
          </a:xfrm>
          <a:custGeom>
            <a:avLst/>
            <a:gdLst/>
            <a:ahLst/>
            <a:cxnLst/>
            <a:rect l="l" t="t" r="r" b="b"/>
            <a:pathLst>
              <a:path w="3352800" h="609600">
                <a:moveTo>
                  <a:pt x="76200" y="0"/>
                </a:moveTo>
                <a:lnTo>
                  <a:pt x="3276600" y="0"/>
                </a:lnTo>
                <a:cubicBezTo>
                  <a:pt x="3318656" y="0"/>
                  <a:pt x="3352800" y="34144"/>
                  <a:pt x="3352800" y="76200"/>
                </a:cubicBezTo>
                <a:lnTo>
                  <a:pt x="3352800" y="533400"/>
                </a:lnTo>
                <a:cubicBezTo>
                  <a:pt x="3352800" y="575456"/>
                  <a:pt x="3318656" y="609600"/>
                  <a:pt x="3276600" y="609600"/>
                </a:cubicBezTo>
                <a:lnTo>
                  <a:pt x="76200" y="609600"/>
                </a:lnTo>
                <a:cubicBezTo>
                  <a:pt x="34144" y="609600"/>
                  <a:pt x="0" y="575456"/>
                  <a:pt x="0" y="533400"/>
                </a:cubicBezTo>
                <a:lnTo>
                  <a:pt x="0" y="76200"/>
                </a:lnTo>
                <a:cubicBezTo>
                  <a:pt x="0" y="34144"/>
                  <a:pt x="34144" y="0"/>
                  <a:pt x="76200" y="0"/>
                </a:cubicBezTo>
                <a:close/>
              </a:path>
            </a:pathLst>
          </a:custGeom>
          <a:solidFill>
            <a:srgbClr val="333333"/>
          </a:solidFill>
          <a:ln/>
        </p:spPr>
        <p:txBody>
          <a:bodyPr/>
          <a:lstStyle/>
          <a:p>
            <a:endParaRPr lang="es-CO"/>
          </a:p>
        </p:txBody>
      </p:sp>
      <p:sp>
        <p:nvSpPr>
          <p:cNvPr id="14" name="Text 12"/>
          <p:cNvSpPr/>
          <p:nvPr/>
        </p:nvSpPr>
        <p:spPr>
          <a:xfrm>
            <a:off x="4521200" y="4425950"/>
            <a:ext cx="3225800" cy="203200"/>
          </a:xfrm>
          <a:prstGeom prst="rect">
            <a:avLst/>
          </a:prstGeom>
          <a:noFill/>
          <a:ln/>
        </p:spPr>
        <p:txBody>
          <a:bodyPr wrap="square" lIns="0" tIns="0" rIns="0" bIns="0" rtlCol="0" anchor="ctr"/>
          <a:lstStyle/>
          <a:p>
            <a:pPr>
              <a:lnSpc>
                <a:spcPct val="110000"/>
              </a:lnSpc>
            </a:pPr>
            <a:r>
              <a:rPr lang="en-US" sz="1200" dirty="0">
                <a:solidFill>
                  <a:srgbClr val="FFFFFF"/>
                </a:solidFill>
                <a:latin typeface="MiSans" pitchFamily="34" charset="0"/>
                <a:ea typeface="MiSans" pitchFamily="34" charset="-122"/>
                <a:cs typeface="MiSans" pitchFamily="34" charset="-120"/>
              </a:rPr>
              <a:t>print(1, 2, 3, sep='-')</a:t>
            </a:r>
            <a:endParaRPr lang="en-US" sz="1600" dirty="0"/>
          </a:p>
        </p:txBody>
      </p:sp>
      <p:sp>
        <p:nvSpPr>
          <p:cNvPr id="15" name="Text 13"/>
          <p:cNvSpPr/>
          <p:nvPr/>
        </p:nvSpPr>
        <p:spPr>
          <a:xfrm>
            <a:off x="4521200" y="4629150"/>
            <a:ext cx="3225800" cy="203200"/>
          </a:xfrm>
          <a:prstGeom prst="rect">
            <a:avLst/>
          </a:prstGeom>
          <a:noFill/>
          <a:ln/>
        </p:spPr>
        <p:txBody>
          <a:bodyPr wrap="square" lIns="0" tIns="0" rIns="0" bIns="0" rtlCol="0" anchor="ctr"/>
          <a:lstStyle/>
          <a:p>
            <a:pPr>
              <a:lnSpc>
                <a:spcPct val="110000"/>
              </a:lnSpc>
            </a:pPr>
            <a:r>
              <a:rPr lang="en-US" sz="1200" dirty="0">
                <a:solidFill>
                  <a:srgbClr val="99A1AF"/>
                </a:solidFill>
                <a:latin typeface="MiSans" pitchFamily="34" charset="0"/>
                <a:ea typeface="MiSans" pitchFamily="34" charset="-122"/>
                <a:cs typeface="MiSans" pitchFamily="34" charset="-120"/>
              </a:rPr>
              <a:t>&gt; 1-2-3</a:t>
            </a:r>
            <a:endParaRPr lang="en-US" sz="1600" dirty="0"/>
          </a:p>
        </p:txBody>
      </p:sp>
      <p:sp>
        <p:nvSpPr>
          <p:cNvPr id="16" name="Shape 14"/>
          <p:cNvSpPr/>
          <p:nvPr/>
        </p:nvSpPr>
        <p:spPr>
          <a:xfrm>
            <a:off x="8178800" y="3041650"/>
            <a:ext cx="3759200" cy="2298700"/>
          </a:xfrm>
          <a:custGeom>
            <a:avLst/>
            <a:gdLst/>
            <a:ahLst/>
            <a:cxnLst/>
            <a:rect l="l" t="t" r="r" b="b"/>
            <a:pathLst>
              <a:path w="3759200" h="2298700">
                <a:moveTo>
                  <a:pt x="101603" y="0"/>
                </a:moveTo>
                <a:lnTo>
                  <a:pt x="3657597" y="0"/>
                </a:lnTo>
                <a:cubicBezTo>
                  <a:pt x="3713711" y="0"/>
                  <a:pt x="3759200" y="45489"/>
                  <a:pt x="3759200" y="101603"/>
                </a:cubicBezTo>
                <a:lnTo>
                  <a:pt x="3759200" y="2197097"/>
                </a:lnTo>
                <a:cubicBezTo>
                  <a:pt x="3759200" y="2253211"/>
                  <a:pt x="3713711" y="2298700"/>
                  <a:pt x="3657597" y="2298700"/>
                </a:cubicBezTo>
                <a:lnTo>
                  <a:pt x="101603" y="2298700"/>
                </a:lnTo>
                <a:cubicBezTo>
                  <a:pt x="45489" y="2298700"/>
                  <a:pt x="0" y="2253211"/>
                  <a:pt x="0" y="2197097"/>
                </a:cubicBezTo>
                <a:lnTo>
                  <a:pt x="0" y="101603"/>
                </a:lnTo>
                <a:cubicBezTo>
                  <a:pt x="0" y="45527"/>
                  <a:pt x="45527" y="0"/>
                  <a:pt x="101603" y="0"/>
                </a:cubicBezTo>
                <a:close/>
              </a:path>
            </a:pathLst>
          </a:custGeom>
          <a:solidFill>
            <a:srgbClr val="FF5E5E">
              <a:alpha val="10196"/>
            </a:srgbClr>
          </a:solidFill>
          <a:ln/>
        </p:spPr>
        <p:txBody>
          <a:bodyPr/>
          <a:lstStyle/>
          <a:p>
            <a:endParaRPr lang="es-CO"/>
          </a:p>
        </p:txBody>
      </p:sp>
      <p:sp>
        <p:nvSpPr>
          <p:cNvPr id="17" name="Text 15"/>
          <p:cNvSpPr/>
          <p:nvPr/>
        </p:nvSpPr>
        <p:spPr>
          <a:xfrm>
            <a:off x="8382000" y="3244850"/>
            <a:ext cx="3467100" cy="355600"/>
          </a:xfrm>
          <a:prstGeom prst="rect">
            <a:avLst/>
          </a:prstGeom>
          <a:noFill/>
          <a:ln/>
        </p:spPr>
        <p:txBody>
          <a:bodyPr wrap="square" lIns="0" tIns="0" rIns="0" bIns="0" rtlCol="0" anchor="ctr"/>
          <a:lstStyle/>
          <a:p>
            <a:pPr>
              <a:lnSpc>
                <a:spcPct val="130000"/>
              </a:lnSpc>
            </a:pPr>
            <a:r>
              <a:rPr lang="en-US" sz="1800" b="1" dirty="0">
                <a:solidFill>
                  <a:srgbClr val="FF5E5E"/>
                </a:solidFill>
                <a:latin typeface="MiSans" pitchFamily="34" charset="0"/>
                <a:ea typeface="MiSans" pitchFamily="34" charset="-122"/>
                <a:cs typeface="MiSans" pitchFamily="34" charset="-120"/>
              </a:rPr>
              <a:t>Final de Línea</a:t>
            </a:r>
            <a:endParaRPr lang="en-US" sz="1600" dirty="0"/>
          </a:p>
        </p:txBody>
      </p:sp>
      <p:sp>
        <p:nvSpPr>
          <p:cNvPr id="18" name="Text 16"/>
          <p:cNvSpPr/>
          <p:nvPr/>
        </p:nvSpPr>
        <p:spPr>
          <a:xfrm>
            <a:off x="8382000" y="3702050"/>
            <a:ext cx="3441700" cy="520700"/>
          </a:xfrm>
          <a:prstGeom prst="rect">
            <a:avLst/>
          </a:prstGeom>
          <a:noFill/>
          <a:ln/>
        </p:spPr>
        <p:txBody>
          <a:bodyPr wrap="square" lIns="0" tIns="0" rIns="0" bIns="0" rtlCol="0" anchor="ctr"/>
          <a:lstStyle/>
          <a:p>
            <a:pPr>
              <a:lnSpc>
                <a:spcPct val="120000"/>
              </a:lnSpc>
            </a:pPr>
            <a:r>
              <a:rPr lang="en-US" sz="1400" dirty="0">
                <a:solidFill>
                  <a:srgbClr val="333333"/>
                </a:solidFill>
                <a:latin typeface="MiSans" pitchFamily="34" charset="0"/>
                <a:ea typeface="MiSans" pitchFamily="34" charset="-122"/>
                <a:cs typeface="MiSans" pitchFamily="34" charset="-120"/>
              </a:rPr>
              <a:t>Usa </a:t>
            </a:r>
            <a:r>
              <a:rPr lang="en-US" sz="1400" dirty="0">
                <a:solidFill>
                  <a:srgbClr val="333333"/>
                </a:solidFill>
                <a:highlight>
                  <a:srgbClr val="E5E7EB">
                    <a:alpha val="100000"/>
                  </a:srgbClr>
                </a:highlight>
                <a:latin typeface="MiSans" pitchFamily="34" charset="0"/>
                <a:ea typeface="MiSans" pitchFamily="34" charset="-122"/>
                <a:cs typeface="MiSans" pitchFamily="34" charset="-120"/>
              </a:rPr>
              <a:t>end </a:t>
            </a:r>
            <a:r>
              <a:rPr lang="en-US" sz="1400" dirty="0">
                <a:solidFill>
                  <a:srgbClr val="333333"/>
                </a:solidFill>
                <a:latin typeface="MiSans" pitchFamily="34" charset="0"/>
                <a:ea typeface="MiSans" pitchFamily="34" charset="-122"/>
                <a:cs typeface="MiSans" pitchFamily="34" charset="-120"/>
              </a:rPr>
              <a:t>para cambiar el salto de línea final.</a:t>
            </a:r>
            <a:endParaRPr lang="en-US" sz="1600" dirty="0"/>
          </a:p>
        </p:txBody>
      </p:sp>
      <p:sp>
        <p:nvSpPr>
          <p:cNvPr id="19" name="Shape 17"/>
          <p:cNvSpPr/>
          <p:nvPr/>
        </p:nvSpPr>
        <p:spPr>
          <a:xfrm>
            <a:off x="8382000" y="4324350"/>
            <a:ext cx="3352800" cy="812800"/>
          </a:xfrm>
          <a:custGeom>
            <a:avLst/>
            <a:gdLst/>
            <a:ahLst/>
            <a:cxnLst/>
            <a:rect l="l" t="t" r="r" b="b"/>
            <a:pathLst>
              <a:path w="3352800" h="812800">
                <a:moveTo>
                  <a:pt x="76200" y="0"/>
                </a:moveTo>
                <a:lnTo>
                  <a:pt x="3276600" y="0"/>
                </a:lnTo>
                <a:cubicBezTo>
                  <a:pt x="3318656" y="0"/>
                  <a:pt x="3352800" y="34144"/>
                  <a:pt x="3352800" y="76200"/>
                </a:cubicBezTo>
                <a:lnTo>
                  <a:pt x="3352800" y="736600"/>
                </a:lnTo>
                <a:cubicBezTo>
                  <a:pt x="3352800" y="778656"/>
                  <a:pt x="3318656" y="812800"/>
                  <a:pt x="3276600" y="812800"/>
                </a:cubicBezTo>
                <a:lnTo>
                  <a:pt x="76200" y="812800"/>
                </a:lnTo>
                <a:cubicBezTo>
                  <a:pt x="34144" y="812800"/>
                  <a:pt x="0" y="778656"/>
                  <a:pt x="0" y="736600"/>
                </a:cubicBezTo>
                <a:lnTo>
                  <a:pt x="0" y="76200"/>
                </a:lnTo>
                <a:cubicBezTo>
                  <a:pt x="0" y="34144"/>
                  <a:pt x="34144" y="0"/>
                  <a:pt x="76200" y="0"/>
                </a:cubicBezTo>
                <a:close/>
              </a:path>
            </a:pathLst>
          </a:custGeom>
          <a:solidFill>
            <a:srgbClr val="333333"/>
          </a:solidFill>
          <a:ln/>
        </p:spPr>
        <p:txBody>
          <a:bodyPr/>
          <a:lstStyle/>
          <a:p>
            <a:endParaRPr lang="es-CO"/>
          </a:p>
        </p:txBody>
      </p:sp>
      <p:sp>
        <p:nvSpPr>
          <p:cNvPr id="20" name="Text 18"/>
          <p:cNvSpPr/>
          <p:nvPr/>
        </p:nvSpPr>
        <p:spPr>
          <a:xfrm>
            <a:off x="8483600" y="4425950"/>
            <a:ext cx="3225800" cy="203200"/>
          </a:xfrm>
          <a:prstGeom prst="rect">
            <a:avLst/>
          </a:prstGeom>
          <a:noFill/>
          <a:ln/>
        </p:spPr>
        <p:txBody>
          <a:bodyPr wrap="square" lIns="0" tIns="0" rIns="0" bIns="0" rtlCol="0" anchor="ctr"/>
          <a:lstStyle/>
          <a:p>
            <a:pPr>
              <a:lnSpc>
                <a:spcPct val="110000"/>
              </a:lnSpc>
            </a:pPr>
            <a:r>
              <a:rPr lang="en-US" sz="1200" dirty="0">
                <a:solidFill>
                  <a:srgbClr val="FFFFFF"/>
                </a:solidFill>
                <a:latin typeface="MiSans" pitchFamily="34" charset="0"/>
                <a:ea typeface="MiSans" pitchFamily="34" charset="-122"/>
                <a:cs typeface="MiSans" pitchFamily="34" charset="-120"/>
              </a:rPr>
              <a:t>print('A', end='')</a:t>
            </a:r>
            <a:endParaRPr lang="en-US" sz="1600" dirty="0"/>
          </a:p>
        </p:txBody>
      </p:sp>
      <p:sp>
        <p:nvSpPr>
          <p:cNvPr id="21" name="Text 19"/>
          <p:cNvSpPr/>
          <p:nvPr/>
        </p:nvSpPr>
        <p:spPr>
          <a:xfrm>
            <a:off x="8483600" y="4629150"/>
            <a:ext cx="3225800" cy="203200"/>
          </a:xfrm>
          <a:prstGeom prst="rect">
            <a:avLst/>
          </a:prstGeom>
          <a:noFill/>
          <a:ln/>
        </p:spPr>
        <p:txBody>
          <a:bodyPr wrap="square" lIns="0" tIns="0" rIns="0" bIns="0" rtlCol="0" anchor="ctr"/>
          <a:lstStyle/>
          <a:p>
            <a:pPr>
              <a:lnSpc>
                <a:spcPct val="110000"/>
              </a:lnSpc>
            </a:pPr>
            <a:r>
              <a:rPr lang="en-US" sz="1200" dirty="0">
                <a:solidFill>
                  <a:srgbClr val="FFFFFF"/>
                </a:solidFill>
                <a:latin typeface="MiSans" pitchFamily="34" charset="0"/>
                <a:ea typeface="MiSans" pitchFamily="34" charset="-122"/>
                <a:cs typeface="MiSans" pitchFamily="34" charset="-120"/>
              </a:rPr>
              <a:t>print('B')</a:t>
            </a:r>
            <a:endParaRPr lang="en-US" sz="1600" dirty="0"/>
          </a:p>
        </p:txBody>
      </p:sp>
      <p:sp>
        <p:nvSpPr>
          <p:cNvPr id="22" name="Text 20"/>
          <p:cNvSpPr/>
          <p:nvPr/>
        </p:nvSpPr>
        <p:spPr>
          <a:xfrm>
            <a:off x="8483600" y="4832350"/>
            <a:ext cx="3225800" cy="203200"/>
          </a:xfrm>
          <a:prstGeom prst="rect">
            <a:avLst/>
          </a:prstGeom>
          <a:noFill/>
          <a:ln/>
        </p:spPr>
        <p:txBody>
          <a:bodyPr wrap="square" lIns="0" tIns="0" rIns="0" bIns="0" rtlCol="0" anchor="ctr"/>
          <a:lstStyle/>
          <a:p>
            <a:pPr>
              <a:lnSpc>
                <a:spcPct val="110000"/>
              </a:lnSpc>
            </a:pPr>
            <a:r>
              <a:rPr lang="en-US" sz="1200" dirty="0">
                <a:solidFill>
                  <a:srgbClr val="99A1AF"/>
                </a:solidFill>
                <a:latin typeface="MiSans" pitchFamily="34" charset="0"/>
                <a:ea typeface="MiSans" pitchFamily="34" charset="-122"/>
                <a:cs typeface="MiSans" pitchFamily="34" charset="-120"/>
              </a:rPr>
              <a:t>&gt; AB</a:t>
            </a:r>
            <a:endParaRPr lang="en-US" sz="1600" dirty="0"/>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4AAFF-19EB-FCA4-7C8A-ED4F0A31FD90}"/>
            </a:ext>
          </a:extLst>
        </p:cNvPr>
        <p:cNvGrpSpPr/>
        <p:nvPr/>
      </p:nvGrpSpPr>
      <p:grpSpPr>
        <a:xfrm>
          <a:off x="0" y="0"/>
          <a:ext cx="0" cy="0"/>
          <a:chOff x="0" y="0"/>
          <a:chExt cx="0" cy="0"/>
        </a:xfrm>
      </p:grpSpPr>
      <p:pic>
        <p:nvPicPr>
          <p:cNvPr id="2" name="Image 0" descr="https://kimi-img.moonshot.cn/pub/slides/slides_tmpl/image/25-08-27-19:57:41-d2nf5d98bjvh7rlivsmg.png">
            <a:extLst>
              <a:ext uri="{FF2B5EF4-FFF2-40B4-BE49-F238E27FC236}">
                <a16:creationId xmlns:a16="http://schemas.microsoft.com/office/drawing/2014/main" id="{49BE1DB8-AB4F-C789-7219-FE39E15D49EA}"/>
              </a:ext>
            </a:extLst>
          </p:cNvPr>
          <p:cNvPicPr>
            <a:picLocks noChangeAspect="1"/>
          </p:cNvPicPr>
          <p:nvPr/>
        </p:nvPicPr>
        <p:blipFill>
          <a:blip r:embed="rId3"/>
          <a:stretch>
            <a:fillRect/>
          </a:stretch>
        </p:blipFill>
        <p:spPr>
          <a:xfrm>
            <a:off x="4558665" y="1141095"/>
            <a:ext cx="3619500" cy="3912870"/>
          </a:xfrm>
          <a:prstGeom prst="rect">
            <a:avLst/>
          </a:prstGeom>
        </p:spPr>
      </p:pic>
      <p:sp>
        <p:nvSpPr>
          <p:cNvPr id="3" name="Shape 0">
            <a:extLst>
              <a:ext uri="{FF2B5EF4-FFF2-40B4-BE49-F238E27FC236}">
                <a16:creationId xmlns:a16="http://schemas.microsoft.com/office/drawing/2014/main" id="{3B04EBD4-0047-205F-07B9-9DAD08112739}"/>
              </a:ext>
            </a:extLst>
          </p:cNvPr>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a:extLst>
              <a:ext uri="{FF2B5EF4-FFF2-40B4-BE49-F238E27FC236}">
                <a16:creationId xmlns:a16="http://schemas.microsoft.com/office/drawing/2014/main" id="{9AB373EE-8961-53AC-FC4B-BF625424702D}"/>
              </a:ext>
            </a:extLst>
          </p:cNvPr>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a:extLst>
              <a:ext uri="{FF2B5EF4-FFF2-40B4-BE49-F238E27FC236}">
                <a16:creationId xmlns:a16="http://schemas.microsoft.com/office/drawing/2014/main" id="{4E6D36FC-6D6C-3CBE-5914-7E2AC1E10A74}"/>
              </a:ext>
            </a:extLst>
          </p:cNvPr>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a:extLst>
              <a:ext uri="{FF2B5EF4-FFF2-40B4-BE49-F238E27FC236}">
                <a16:creationId xmlns:a16="http://schemas.microsoft.com/office/drawing/2014/main" id="{646123D0-316F-8635-3C9E-BCC2C0253FE3}"/>
              </a:ext>
            </a:extLst>
          </p:cNvPr>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a:extLst>
              <a:ext uri="{FF2B5EF4-FFF2-40B4-BE49-F238E27FC236}">
                <a16:creationId xmlns:a16="http://schemas.microsoft.com/office/drawing/2014/main" id="{22EFEC89-252A-E41B-2480-73FFE465F394}"/>
              </a:ext>
            </a:extLst>
          </p:cNvPr>
          <p:cNvSpPr/>
          <p:nvPr/>
        </p:nvSpPr>
        <p:spPr>
          <a:xfrm>
            <a:off x="1920240" y="5044549"/>
            <a:ext cx="8643620" cy="830997"/>
          </a:xfrm>
          <a:prstGeom prst="rect">
            <a:avLst/>
          </a:prstGeom>
          <a:noFill/>
          <a:ln/>
        </p:spPr>
        <p:txBody>
          <a:bodyPr wrap="square" lIns="91440" tIns="45720" rIns="91440" bIns="45720" rtlCol="0" anchor="ctr">
            <a:spAutoFit/>
          </a:bodyPr>
          <a:lstStyle/>
          <a:p>
            <a:pPr algn="ctr">
              <a:lnSpc>
                <a:spcPct val="100000"/>
              </a:lnSpc>
            </a:pPr>
            <a:r>
              <a:rPr lang="en-US" sz="4800" b="1" dirty="0" err="1">
                <a:solidFill>
                  <a:srgbClr val="000000"/>
                </a:solidFill>
                <a:latin typeface="MiSans" pitchFamily="34" charset="0"/>
                <a:ea typeface="MiSans" pitchFamily="34" charset="-122"/>
                <a:cs typeface="MiSans" pitchFamily="34" charset="-120"/>
              </a:rPr>
              <a:t>Analisís</a:t>
            </a:r>
            <a:r>
              <a:rPr lang="en-US" sz="4800" b="1" dirty="0">
                <a:solidFill>
                  <a:srgbClr val="000000"/>
                </a:solidFill>
                <a:latin typeface="MiSans" pitchFamily="34" charset="0"/>
                <a:ea typeface="MiSans" pitchFamily="34" charset="-122"/>
                <a:cs typeface="MiSans" pitchFamily="34" charset="-120"/>
              </a:rPr>
              <a:t> </a:t>
            </a:r>
            <a:r>
              <a:rPr lang="en-US" sz="4800" b="1" dirty="0" err="1">
                <a:solidFill>
                  <a:srgbClr val="000000"/>
                </a:solidFill>
                <a:latin typeface="MiSans" pitchFamily="34" charset="0"/>
                <a:ea typeface="MiSans" pitchFamily="34" charset="-122"/>
                <a:cs typeface="MiSans" pitchFamily="34" charset="-120"/>
              </a:rPr>
              <a:t>estadistico</a:t>
            </a:r>
            <a:endParaRPr lang="en-US" sz="4800" dirty="0"/>
          </a:p>
        </p:txBody>
      </p:sp>
      <p:sp>
        <p:nvSpPr>
          <p:cNvPr id="8" name="Text 5">
            <a:extLst>
              <a:ext uri="{FF2B5EF4-FFF2-40B4-BE49-F238E27FC236}">
                <a16:creationId xmlns:a16="http://schemas.microsoft.com/office/drawing/2014/main" id="{1113C35B-FC7D-3F57-DC92-49488BC53DDD}"/>
              </a:ext>
            </a:extLst>
          </p:cNvPr>
          <p:cNvSpPr/>
          <p:nvPr/>
        </p:nvSpPr>
        <p:spPr>
          <a:xfrm>
            <a:off x="3447415" y="263248"/>
            <a:ext cx="5640070" cy="1107996"/>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04</a:t>
            </a:r>
            <a:endParaRPr lang="en-US" sz="1600" dirty="0"/>
          </a:p>
        </p:txBody>
      </p:sp>
      <p:sp>
        <p:nvSpPr>
          <p:cNvPr id="9" name="Shape 6">
            <a:extLst>
              <a:ext uri="{FF2B5EF4-FFF2-40B4-BE49-F238E27FC236}">
                <a16:creationId xmlns:a16="http://schemas.microsoft.com/office/drawing/2014/main" id="{611683BC-5D73-A850-FEBD-F0C30473F0FC}"/>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a:extLst>
              <a:ext uri="{FF2B5EF4-FFF2-40B4-BE49-F238E27FC236}">
                <a16:creationId xmlns:a16="http://schemas.microsoft.com/office/drawing/2014/main" id="{03D50B7A-395F-F8AA-1F3D-492404731B47}"/>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a:extLst>
              <a:ext uri="{FF2B5EF4-FFF2-40B4-BE49-F238E27FC236}">
                <a16:creationId xmlns:a16="http://schemas.microsoft.com/office/drawing/2014/main" id="{559F999D-30CD-1322-20E4-F38135EB3DED}"/>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a:extLst>
              <a:ext uri="{FF2B5EF4-FFF2-40B4-BE49-F238E27FC236}">
                <a16:creationId xmlns:a16="http://schemas.microsoft.com/office/drawing/2014/main" id="{6BBA7AC3-A136-54A0-6A88-601AEBC6B0B1}"/>
              </a:ext>
            </a:extLst>
          </p:cNvPr>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a:extLst>
              <a:ext uri="{FF2B5EF4-FFF2-40B4-BE49-F238E27FC236}">
                <a16:creationId xmlns:a16="http://schemas.microsoft.com/office/drawing/2014/main" id="{9F02A40D-3CF7-7D74-A639-0EE70488639A}"/>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a:extLst>
              <a:ext uri="{FF2B5EF4-FFF2-40B4-BE49-F238E27FC236}">
                <a16:creationId xmlns:a16="http://schemas.microsoft.com/office/drawing/2014/main" id="{B4C2ADD4-F90B-A9E9-0677-A98266FADC81}"/>
              </a:ext>
            </a:extLst>
          </p:cNvPr>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a:extLst>
              <a:ext uri="{FF2B5EF4-FFF2-40B4-BE49-F238E27FC236}">
                <a16:creationId xmlns:a16="http://schemas.microsoft.com/office/drawing/2014/main" id="{05415224-6589-DFDB-8279-BE22DC11B1B3}"/>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a:extLst>
              <a:ext uri="{FF2B5EF4-FFF2-40B4-BE49-F238E27FC236}">
                <a16:creationId xmlns:a16="http://schemas.microsoft.com/office/drawing/2014/main" id="{2D994EB1-512D-3D5A-321E-FAE60A52D064}"/>
              </a:ext>
            </a:extLst>
          </p:cNvPr>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a:extLst>
              <a:ext uri="{FF2B5EF4-FFF2-40B4-BE49-F238E27FC236}">
                <a16:creationId xmlns:a16="http://schemas.microsoft.com/office/drawing/2014/main" id="{F3DB057F-0B93-95F1-7F0C-A2E32C9CCF8B}"/>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a:extLst>
              <a:ext uri="{FF2B5EF4-FFF2-40B4-BE49-F238E27FC236}">
                <a16:creationId xmlns:a16="http://schemas.microsoft.com/office/drawing/2014/main" id="{F4EA1EAB-054E-D30E-9E7F-288E27CF98ED}"/>
              </a:ext>
            </a:extLst>
          </p:cNvPr>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a:extLst>
              <a:ext uri="{FF2B5EF4-FFF2-40B4-BE49-F238E27FC236}">
                <a16:creationId xmlns:a16="http://schemas.microsoft.com/office/drawing/2014/main" id="{42EC2EBC-FC93-C264-6A5E-1CBC32FFE913}"/>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extLst>
      <p:ext uri="{BB962C8B-B14F-4D97-AF65-F5344CB8AC3E}">
        <p14:creationId xmlns:p14="http://schemas.microsoft.com/office/powerpoint/2010/main" val="69149696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7620000" y="0"/>
            <a:ext cx="4572000" cy="6858000"/>
          </a:xfrm>
          <a:prstGeom prst="rect">
            <a:avLst/>
          </a:prstGeom>
        </p:spPr>
      </p:pic>
      <p:sp>
        <p:nvSpPr>
          <p:cNvPr id="3" name="Text 0"/>
          <p:cNvSpPr/>
          <p:nvPr/>
        </p:nvSpPr>
        <p:spPr>
          <a:xfrm>
            <a:off x="644228" y="507008"/>
            <a:ext cx="6331545" cy="1150343"/>
          </a:xfrm>
          <a:prstGeom prst="rect">
            <a:avLst/>
          </a:prstGeom>
          <a:noFill/>
          <a:ln/>
        </p:spPr>
        <p:txBody>
          <a:bodyPr wrap="square" lIns="0" tIns="0" rIns="0" bIns="0" rtlCol="0" anchor="t"/>
          <a:lstStyle/>
          <a:p>
            <a:pPr>
              <a:lnSpc>
                <a:spcPts val="4500"/>
              </a:lnSpc>
            </a:pPr>
            <a:r>
              <a:rPr lang="en-US" sz="3583" dirty="0">
                <a:solidFill>
                  <a:srgbClr val="3257B8"/>
                </a:solidFill>
                <a:latin typeface="Roboto Slab" pitchFamily="34" charset="0"/>
                <a:ea typeface="Roboto Slab" pitchFamily="34" charset="-122"/>
                <a:cs typeface="Roboto Slab" pitchFamily="34" charset="-120"/>
              </a:rPr>
              <a:t>Medidas de Tendencia Central</a:t>
            </a:r>
            <a:endParaRPr lang="en-US" sz="3583" dirty="0"/>
          </a:p>
        </p:txBody>
      </p:sp>
      <p:pic>
        <p:nvPicPr>
          <p:cNvPr id="4" name="Image 1" descr="preencoded.png"/>
          <p:cNvPicPr>
            <a:picLocks noChangeAspect="1"/>
          </p:cNvPicPr>
          <p:nvPr/>
        </p:nvPicPr>
        <p:blipFill>
          <a:blip r:embed="rId4"/>
          <a:stretch>
            <a:fillRect/>
          </a:stretch>
        </p:blipFill>
        <p:spPr>
          <a:xfrm>
            <a:off x="644228" y="1933377"/>
            <a:ext cx="920353" cy="1104404"/>
          </a:xfrm>
          <a:prstGeom prst="rect">
            <a:avLst/>
          </a:prstGeom>
        </p:spPr>
      </p:pic>
      <p:sp>
        <p:nvSpPr>
          <p:cNvPr id="5" name="Text 1"/>
          <p:cNvSpPr/>
          <p:nvPr/>
        </p:nvSpPr>
        <p:spPr>
          <a:xfrm>
            <a:off x="1748632" y="2117428"/>
            <a:ext cx="2300982" cy="287536"/>
          </a:xfrm>
          <a:prstGeom prst="rect">
            <a:avLst/>
          </a:prstGeom>
          <a:noFill/>
          <a:ln/>
        </p:spPr>
        <p:txBody>
          <a:bodyPr wrap="none" lIns="0" tIns="0" rIns="0" bIns="0" rtlCol="0" anchor="t"/>
          <a:lstStyle/>
          <a:p>
            <a:pPr>
              <a:lnSpc>
                <a:spcPts val="2250"/>
              </a:lnSpc>
            </a:pPr>
            <a:r>
              <a:rPr lang="en-US" sz="1792" dirty="0">
                <a:solidFill>
                  <a:srgbClr val="15213F"/>
                </a:solidFill>
                <a:latin typeface="Roboto Slab" pitchFamily="34" charset="0"/>
                <a:ea typeface="Roboto Slab" pitchFamily="34" charset="-122"/>
                <a:cs typeface="Roboto Slab" pitchFamily="34" charset="-120"/>
              </a:rPr>
              <a:t>Definición Clave</a:t>
            </a:r>
            <a:endParaRPr lang="en-US" sz="1792" dirty="0"/>
          </a:p>
        </p:txBody>
      </p:sp>
      <p:sp>
        <p:nvSpPr>
          <p:cNvPr id="6" name="Text 2"/>
          <p:cNvSpPr/>
          <p:nvPr/>
        </p:nvSpPr>
        <p:spPr>
          <a:xfrm>
            <a:off x="1748632" y="2515394"/>
            <a:ext cx="5227142" cy="294482"/>
          </a:xfrm>
          <a:prstGeom prst="rect">
            <a:avLst/>
          </a:prstGeom>
          <a:noFill/>
          <a:ln/>
        </p:spPr>
        <p:txBody>
          <a:bodyPr wrap="none" lIns="0" tIns="0" rIns="0" bIns="0" rtlCol="0" anchor="t"/>
          <a:lstStyle/>
          <a:p>
            <a:pPr>
              <a:lnSpc>
                <a:spcPts val="2292"/>
              </a:lnSpc>
            </a:pPr>
            <a:r>
              <a:rPr lang="en-US" sz="1417" dirty="0">
                <a:solidFill>
                  <a:srgbClr val="15213F"/>
                </a:solidFill>
                <a:latin typeface="Roboto" pitchFamily="34" charset="0"/>
                <a:ea typeface="Roboto" pitchFamily="34" charset="-122"/>
                <a:cs typeface="Roboto" pitchFamily="34" charset="-120"/>
              </a:rPr>
              <a:t>Describen el "centro" o valor típico.</a:t>
            </a:r>
            <a:endParaRPr lang="en-US" sz="1417" dirty="0"/>
          </a:p>
        </p:txBody>
      </p:sp>
      <p:pic>
        <p:nvPicPr>
          <p:cNvPr id="7" name="Image 2" descr="preencoded.png"/>
          <p:cNvPicPr>
            <a:picLocks noChangeAspect="1"/>
          </p:cNvPicPr>
          <p:nvPr/>
        </p:nvPicPr>
        <p:blipFill>
          <a:blip r:embed="rId5"/>
          <a:stretch>
            <a:fillRect/>
          </a:stretch>
        </p:blipFill>
        <p:spPr>
          <a:xfrm>
            <a:off x="644228" y="3037781"/>
            <a:ext cx="920353" cy="1104404"/>
          </a:xfrm>
          <a:prstGeom prst="rect">
            <a:avLst/>
          </a:prstGeom>
        </p:spPr>
      </p:pic>
      <p:sp>
        <p:nvSpPr>
          <p:cNvPr id="8" name="Text 3"/>
          <p:cNvSpPr/>
          <p:nvPr/>
        </p:nvSpPr>
        <p:spPr>
          <a:xfrm>
            <a:off x="1748632" y="3221832"/>
            <a:ext cx="2300982" cy="287536"/>
          </a:xfrm>
          <a:prstGeom prst="rect">
            <a:avLst/>
          </a:prstGeom>
          <a:noFill/>
          <a:ln/>
        </p:spPr>
        <p:txBody>
          <a:bodyPr wrap="none" lIns="0" tIns="0" rIns="0" bIns="0" rtlCol="0" anchor="t"/>
          <a:lstStyle/>
          <a:p>
            <a:pPr>
              <a:lnSpc>
                <a:spcPts val="2250"/>
              </a:lnSpc>
            </a:pPr>
            <a:r>
              <a:rPr lang="en-US" sz="1792" dirty="0">
                <a:solidFill>
                  <a:srgbClr val="15213F"/>
                </a:solidFill>
                <a:latin typeface="Roboto Slab" pitchFamily="34" charset="0"/>
                <a:ea typeface="Roboto Slab" pitchFamily="34" charset="-122"/>
                <a:cs typeface="Roboto Slab" pitchFamily="34" charset="-120"/>
              </a:rPr>
              <a:t>Utilidad Esencial</a:t>
            </a:r>
            <a:endParaRPr lang="en-US" sz="1792" dirty="0"/>
          </a:p>
        </p:txBody>
      </p:sp>
      <p:sp>
        <p:nvSpPr>
          <p:cNvPr id="9" name="Text 4"/>
          <p:cNvSpPr/>
          <p:nvPr/>
        </p:nvSpPr>
        <p:spPr>
          <a:xfrm>
            <a:off x="1748632" y="3619797"/>
            <a:ext cx="5227142" cy="294482"/>
          </a:xfrm>
          <a:prstGeom prst="rect">
            <a:avLst/>
          </a:prstGeom>
          <a:noFill/>
          <a:ln/>
        </p:spPr>
        <p:txBody>
          <a:bodyPr wrap="none" lIns="0" tIns="0" rIns="0" bIns="0" rtlCol="0" anchor="t"/>
          <a:lstStyle/>
          <a:p>
            <a:pPr>
              <a:lnSpc>
                <a:spcPts val="2292"/>
              </a:lnSpc>
            </a:pPr>
            <a:r>
              <a:rPr lang="en-US" sz="1417" dirty="0">
                <a:solidFill>
                  <a:srgbClr val="15213F"/>
                </a:solidFill>
                <a:latin typeface="Roboto" pitchFamily="34" charset="0"/>
                <a:ea typeface="Roboto" pitchFamily="34" charset="-122"/>
                <a:cs typeface="Roboto" pitchFamily="34" charset="-120"/>
              </a:rPr>
              <a:t>Resumen grandes volúmenes de datos.</a:t>
            </a:r>
            <a:endParaRPr lang="en-US" sz="1417" dirty="0"/>
          </a:p>
        </p:txBody>
      </p:sp>
      <p:pic>
        <p:nvPicPr>
          <p:cNvPr id="10" name="Image 3" descr="preencoded.png"/>
          <p:cNvPicPr>
            <a:picLocks noChangeAspect="1"/>
          </p:cNvPicPr>
          <p:nvPr/>
        </p:nvPicPr>
        <p:blipFill>
          <a:blip r:embed="rId6"/>
          <a:stretch>
            <a:fillRect/>
          </a:stretch>
        </p:blipFill>
        <p:spPr>
          <a:xfrm>
            <a:off x="644228" y="4142185"/>
            <a:ext cx="920353" cy="1104404"/>
          </a:xfrm>
          <a:prstGeom prst="rect">
            <a:avLst/>
          </a:prstGeom>
        </p:spPr>
      </p:pic>
      <p:sp>
        <p:nvSpPr>
          <p:cNvPr id="11" name="Text 5"/>
          <p:cNvSpPr/>
          <p:nvPr/>
        </p:nvSpPr>
        <p:spPr>
          <a:xfrm>
            <a:off x="1748632" y="4326235"/>
            <a:ext cx="2859782" cy="287536"/>
          </a:xfrm>
          <a:prstGeom prst="rect">
            <a:avLst/>
          </a:prstGeom>
          <a:noFill/>
          <a:ln/>
        </p:spPr>
        <p:txBody>
          <a:bodyPr wrap="none" lIns="0" tIns="0" rIns="0" bIns="0" rtlCol="0" anchor="t"/>
          <a:lstStyle/>
          <a:p>
            <a:pPr>
              <a:lnSpc>
                <a:spcPts val="2250"/>
              </a:lnSpc>
            </a:pPr>
            <a:r>
              <a:rPr lang="en-US" sz="1792" dirty="0">
                <a:solidFill>
                  <a:srgbClr val="15213F"/>
                </a:solidFill>
                <a:latin typeface="Roboto Slab" pitchFamily="34" charset="0"/>
                <a:ea typeface="Roboto Slab" pitchFamily="34" charset="-122"/>
                <a:cs typeface="Roboto Slab" pitchFamily="34" charset="-120"/>
              </a:rPr>
              <a:t>Importancia Fundamental</a:t>
            </a:r>
            <a:endParaRPr lang="en-US" sz="1792" dirty="0"/>
          </a:p>
        </p:txBody>
      </p:sp>
      <p:sp>
        <p:nvSpPr>
          <p:cNvPr id="12" name="Text 6"/>
          <p:cNvSpPr/>
          <p:nvPr/>
        </p:nvSpPr>
        <p:spPr>
          <a:xfrm>
            <a:off x="1748632" y="4724202"/>
            <a:ext cx="5227142" cy="294482"/>
          </a:xfrm>
          <a:prstGeom prst="rect">
            <a:avLst/>
          </a:prstGeom>
          <a:noFill/>
          <a:ln/>
        </p:spPr>
        <p:txBody>
          <a:bodyPr wrap="none" lIns="0" tIns="0" rIns="0" bIns="0" rtlCol="0" anchor="t"/>
          <a:lstStyle/>
          <a:p>
            <a:pPr>
              <a:lnSpc>
                <a:spcPts val="2292"/>
              </a:lnSpc>
            </a:pPr>
            <a:r>
              <a:rPr lang="en-US" sz="1417" dirty="0">
                <a:solidFill>
                  <a:srgbClr val="15213F"/>
                </a:solidFill>
                <a:latin typeface="Roboto" pitchFamily="34" charset="0"/>
                <a:ea typeface="Roboto" pitchFamily="34" charset="-122"/>
                <a:cs typeface="Roboto" pitchFamily="34" charset="-120"/>
              </a:rPr>
              <a:t>Visión inicial de la agrupación de datos.</a:t>
            </a:r>
            <a:endParaRPr lang="en-US" sz="1417"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495305"/>
            <a:ext cx="12192000" cy="2362696"/>
          </a:xfrm>
          <a:prstGeom prst="rect">
            <a:avLst/>
          </a:prstGeom>
        </p:spPr>
      </p:pic>
      <p:sp>
        <p:nvSpPr>
          <p:cNvPr id="3" name="Text 0"/>
          <p:cNvSpPr/>
          <p:nvPr/>
        </p:nvSpPr>
        <p:spPr>
          <a:xfrm>
            <a:off x="2110432" y="378106"/>
            <a:ext cx="8096845" cy="590649"/>
          </a:xfrm>
          <a:prstGeom prst="rect">
            <a:avLst/>
          </a:prstGeom>
          <a:noFill/>
          <a:ln/>
        </p:spPr>
        <p:txBody>
          <a:bodyPr wrap="none" lIns="0" tIns="0" rIns="0" bIns="0" rtlCol="0" anchor="t"/>
          <a:lstStyle/>
          <a:p>
            <a:pPr>
              <a:lnSpc>
                <a:spcPts val="4625"/>
              </a:lnSpc>
            </a:pPr>
            <a:r>
              <a:rPr lang="en-US" sz="3708" dirty="0">
                <a:solidFill>
                  <a:srgbClr val="3257B8"/>
                </a:solidFill>
                <a:latin typeface="Roboto Slab" pitchFamily="34" charset="0"/>
                <a:ea typeface="Roboto Slab" pitchFamily="34" charset="-122"/>
                <a:cs typeface="Roboto Slab" pitchFamily="34" charset="-120"/>
              </a:rPr>
              <a:t>Medidas de Tendencia Central Clave</a:t>
            </a:r>
            <a:endParaRPr lang="en-US" sz="3708" dirty="0"/>
          </a:p>
        </p:txBody>
      </p:sp>
      <p:sp>
        <p:nvSpPr>
          <p:cNvPr id="6" name="Text 3"/>
          <p:cNvSpPr/>
          <p:nvPr/>
        </p:nvSpPr>
        <p:spPr>
          <a:xfrm>
            <a:off x="1275754" y="1748456"/>
            <a:ext cx="2362696" cy="295275"/>
          </a:xfrm>
          <a:prstGeom prst="rect">
            <a:avLst/>
          </a:prstGeom>
          <a:noFill/>
          <a:ln/>
        </p:spPr>
        <p:txBody>
          <a:bodyPr wrap="none" lIns="0" tIns="0" rIns="0" bIns="0" rtlCol="0" anchor="t"/>
          <a:lstStyle/>
          <a:p>
            <a:pPr>
              <a:lnSpc>
                <a:spcPts val="2292"/>
              </a:lnSpc>
            </a:pPr>
            <a:r>
              <a:rPr lang="en-US" sz="1833" dirty="0">
                <a:solidFill>
                  <a:srgbClr val="15213F"/>
                </a:solidFill>
                <a:latin typeface="Roboto Slab" pitchFamily="34" charset="0"/>
                <a:ea typeface="Roboto Slab" pitchFamily="34" charset="-122"/>
                <a:cs typeface="Roboto Slab" pitchFamily="34" charset="-120"/>
              </a:rPr>
              <a:t>1. Media (Promedio)</a:t>
            </a:r>
            <a:endParaRPr lang="en-US" sz="1833" dirty="0"/>
          </a:p>
        </p:txBody>
      </p:sp>
      <p:sp>
        <p:nvSpPr>
          <p:cNvPr id="7" name="Text 4"/>
          <p:cNvSpPr/>
          <p:nvPr/>
        </p:nvSpPr>
        <p:spPr>
          <a:xfrm>
            <a:off x="1275754" y="2642476"/>
            <a:ext cx="2851249" cy="1209675"/>
          </a:xfrm>
          <a:prstGeom prst="rect">
            <a:avLst/>
          </a:prstGeom>
          <a:noFill/>
          <a:ln/>
        </p:spPr>
        <p:txBody>
          <a:bodyPr wrap="square" lIns="0" tIns="0" rIns="0" bIns="0" rtlCol="0" anchor="t"/>
          <a:lstStyle/>
          <a:p>
            <a:pPr>
              <a:lnSpc>
                <a:spcPts val="2375"/>
              </a:lnSpc>
            </a:pPr>
            <a:r>
              <a:rPr lang="en-US" sz="1458" dirty="0">
                <a:solidFill>
                  <a:srgbClr val="15213F"/>
                </a:solidFill>
                <a:latin typeface="Roboto" pitchFamily="34" charset="0"/>
                <a:ea typeface="Roboto" pitchFamily="34" charset="-122"/>
                <a:cs typeface="Roboto" pitchFamily="34" charset="-120"/>
              </a:rPr>
              <a:t>Suma de valores dividida por el total. Útil para datos simétricos sin atípicos. Ejemplo: promedio de salarios.</a:t>
            </a:r>
            <a:endParaRPr lang="en-US" sz="1458" dirty="0"/>
          </a:p>
        </p:txBody>
      </p:sp>
      <p:sp>
        <p:nvSpPr>
          <p:cNvPr id="10" name="Text 7"/>
          <p:cNvSpPr/>
          <p:nvPr/>
        </p:nvSpPr>
        <p:spPr>
          <a:xfrm>
            <a:off x="4977506" y="1786977"/>
            <a:ext cx="2362696" cy="295275"/>
          </a:xfrm>
          <a:prstGeom prst="rect">
            <a:avLst/>
          </a:prstGeom>
          <a:noFill/>
          <a:ln/>
        </p:spPr>
        <p:txBody>
          <a:bodyPr wrap="none" lIns="0" tIns="0" rIns="0" bIns="0" rtlCol="0" anchor="t"/>
          <a:lstStyle/>
          <a:p>
            <a:pPr>
              <a:lnSpc>
                <a:spcPts val="2292"/>
              </a:lnSpc>
            </a:pPr>
            <a:r>
              <a:rPr lang="en-US" sz="1833" dirty="0">
                <a:solidFill>
                  <a:srgbClr val="15213F"/>
                </a:solidFill>
                <a:latin typeface="Roboto Slab" pitchFamily="34" charset="0"/>
                <a:ea typeface="Roboto Slab" pitchFamily="34" charset="-122"/>
                <a:cs typeface="Roboto Slab" pitchFamily="34" charset="-120"/>
              </a:rPr>
              <a:t>2. Mediana</a:t>
            </a:r>
            <a:endParaRPr lang="en-US" sz="1833" dirty="0"/>
          </a:p>
        </p:txBody>
      </p:sp>
      <p:sp>
        <p:nvSpPr>
          <p:cNvPr id="11" name="Text 8"/>
          <p:cNvSpPr/>
          <p:nvPr/>
        </p:nvSpPr>
        <p:spPr>
          <a:xfrm>
            <a:off x="4977506" y="2642476"/>
            <a:ext cx="2851249" cy="1209675"/>
          </a:xfrm>
          <a:prstGeom prst="rect">
            <a:avLst/>
          </a:prstGeom>
          <a:noFill/>
          <a:ln/>
        </p:spPr>
        <p:txBody>
          <a:bodyPr wrap="square" lIns="0" tIns="0" rIns="0" bIns="0" rtlCol="0" anchor="t"/>
          <a:lstStyle/>
          <a:p>
            <a:pPr>
              <a:lnSpc>
                <a:spcPts val="2375"/>
              </a:lnSpc>
            </a:pPr>
            <a:r>
              <a:rPr lang="en-US" sz="1458" dirty="0">
                <a:solidFill>
                  <a:srgbClr val="15213F"/>
                </a:solidFill>
                <a:latin typeface="Roboto" pitchFamily="34" charset="0"/>
                <a:ea typeface="Roboto" pitchFamily="34" charset="-122"/>
                <a:cs typeface="Roboto" pitchFamily="34" charset="-120"/>
              </a:rPr>
              <a:t>Valor central en datos ordenados. Robusta frente a valores atípicos. Ejemplo: mediana de precio de viviendas.</a:t>
            </a:r>
            <a:endParaRPr lang="en-US" sz="1458" dirty="0"/>
          </a:p>
        </p:txBody>
      </p:sp>
      <p:sp>
        <p:nvSpPr>
          <p:cNvPr id="14" name="Text 11"/>
          <p:cNvSpPr/>
          <p:nvPr/>
        </p:nvSpPr>
        <p:spPr>
          <a:xfrm>
            <a:off x="8679259" y="1862413"/>
            <a:ext cx="2362696" cy="295275"/>
          </a:xfrm>
          <a:prstGeom prst="rect">
            <a:avLst/>
          </a:prstGeom>
          <a:noFill/>
          <a:ln/>
        </p:spPr>
        <p:txBody>
          <a:bodyPr wrap="none" lIns="0" tIns="0" rIns="0" bIns="0" rtlCol="0" anchor="t"/>
          <a:lstStyle/>
          <a:p>
            <a:pPr>
              <a:lnSpc>
                <a:spcPts val="2292"/>
              </a:lnSpc>
            </a:pPr>
            <a:r>
              <a:rPr lang="en-US" sz="1833" dirty="0">
                <a:solidFill>
                  <a:srgbClr val="15213F"/>
                </a:solidFill>
                <a:latin typeface="Roboto Slab" pitchFamily="34" charset="0"/>
                <a:ea typeface="Roboto Slab" pitchFamily="34" charset="-122"/>
                <a:cs typeface="Roboto Slab" pitchFamily="34" charset="-120"/>
              </a:rPr>
              <a:t>3. Moda</a:t>
            </a:r>
            <a:endParaRPr lang="en-US" sz="1833" dirty="0"/>
          </a:p>
        </p:txBody>
      </p:sp>
      <p:sp>
        <p:nvSpPr>
          <p:cNvPr id="15" name="Text 12"/>
          <p:cNvSpPr/>
          <p:nvPr/>
        </p:nvSpPr>
        <p:spPr>
          <a:xfrm>
            <a:off x="8679259" y="2642476"/>
            <a:ext cx="2851249" cy="907257"/>
          </a:xfrm>
          <a:prstGeom prst="rect">
            <a:avLst/>
          </a:prstGeom>
          <a:noFill/>
          <a:ln/>
        </p:spPr>
        <p:txBody>
          <a:bodyPr wrap="square" lIns="0" tIns="0" rIns="0" bIns="0" rtlCol="0" anchor="t"/>
          <a:lstStyle/>
          <a:p>
            <a:pPr>
              <a:lnSpc>
                <a:spcPts val="2375"/>
              </a:lnSpc>
            </a:pPr>
            <a:r>
              <a:rPr lang="en-US" sz="1458" dirty="0">
                <a:solidFill>
                  <a:srgbClr val="15213F"/>
                </a:solidFill>
                <a:latin typeface="Roboto" pitchFamily="34" charset="0"/>
                <a:ea typeface="Roboto" pitchFamily="34" charset="-122"/>
                <a:cs typeface="Roboto" pitchFamily="34" charset="-120"/>
              </a:rPr>
              <a:t>Valor más frecuente. Para datos categóricos o discretos. Ejemplo: talla de ropa más vendida.</a:t>
            </a:r>
            <a:endParaRPr lang="en-US" sz="1458"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61492" y="1042591"/>
            <a:ext cx="8520807" cy="590649"/>
          </a:xfrm>
          <a:prstGeom prst="rect">
            <a:avLst/>
          </a:prstGeom>
          <a:noFill/>
          <a:ln/>
        </p:spPr>
        <p:txBody>
          <a:bodyPr wrap="none" lIns="0" tIns="0" rIns="0" bIns="0" rtlCol="0" anchor="t"/>
          <a:lstStyle/>
          <a:p>
            <a:pPr>
              <a:lnSpc>
                <a:spcPts val="4625"/>
              </a:lnSpc>
            </a:pPr>
            <a:r>
              <a:rPr lang="en-US" sz="3708" dirty="0">
                <a:solidFill>
                  <a:srgbClr val="3257B8"/>
                </a:solidFill>
                <a:latin typeface="Roboto Slab" pitchFamily="34" charset="0"/>
                <a:ea typeface="Roboto Slab" pitchFamily="34" charset="-122"/>
                <a:cs typeface="Roboto Slab" pitchFamily="34" charset="-120"/>
              </a:rPr>
              <a:t>Otras Medidas Estadísticas Esenciales</a:t>
            </a:r>
            <a:endParaRPr lang="en-US" sz="3708" dirty="0"/>
          </a:p>
        </p:txBody>
      </p:sp>
      <p:sp>
        <p:nvSpPr>
          <p:cNvPr id="3" name="Text 1"/>
          <p:cNvSpPr/>
          <p:nvPr/>
        </p:nvSpPr>
        <p:spPr>
          <a:xfrm>
            <a:off x="1313756" y="3104158"/>
            <a:ext cx="2502098" cy="295275"/>
          </a:xfrm>
          <a:prstGeom prst="rect">
            <a:avLst/>
          </a:prstGeom>
          <a:noFill/>
          <a:ln/>
        </p:spPr>
        <p:txBody>
          <a:bodyPr wrap="none" lIns="0" tIns="0" rIns="0" bIns="0" rtlCol="0" anchor="t"/>
          <a:lstStyle/>
          <a:p>
            <a:pPr algn="r">
              <a:lnSpc>
                <a:spcPts val="2292"/>
              </a:lnSpc>
            </a:pPr>
            <a:r>
              <a:rPr lang="en-US" sz="1833" dirty="0">
                <a:solidFill>
                  <a:srgbClr val="15213F"/>
                </a:solidFill>
                <a:latin typeface="Roboto Slab" pitchFamily="34" charset="0"/>
                <a:ea typeface="Roboto Slab" pitchFamily="34" charset="-122"/>
                <a:cs typeface="Roboto Slab" pitchFamily="34" charset="-120"/>
              </a:rPr>
              <a:t>1. Desviación Estándar</a:t>
            </a:r>
            <a:endParaRPr lang="en-US" sz="1833" dirty="0"/>
          </a:p>
        </p:txBody>
      </p:sp>
      <p:sp>
        <p:nvSpPr>
          <p:cNvPr id="4" name="Text 2"/>
          <p:cNvSpPr/>
          <p:nvPr/>
        </p:nvSpPr>
        <p:spPr>
          <a:xfrm>
            <a:off x="661492" y="3512840"/>
            <a:ext cx="3154363" cy="1209675"/>
          </a:xfrm>
          <a:prstGeom prst="rect">
            <a:avLst/>
          </a:prstGeom>
          <a:noFill/>
          <a:ln/>
        </p:spPr>
        <p:txBody>
          <a:bodyPr wrap="square" lIns="0" tIns="0" rIns="0" bIns="0" rtlCol="0" anchor="t"/>
          <a:lstStyle/>
          <a:p>
            <a:pPr algn="r">
              <a:lnSpc>
                <a:spcPts val="2375"/>
              </a:lnSpc>
            </a:pPr>
            <a:r>
              <a:rPr lang="en-US" sz="1458" dirty="0">
                <a:solidFill>
                  <a:srgbClr val="15213F"/>
                </a:solidFill>
                <a:latin typeface="Roboto" pitchFamily="34" charset="0"/>
                <a:ea typeface="Roboto" pitchFamily="34" charset="-122"/>
                <a:cs typeface="Roboto" pitchFamily="34" charset="-120"/>
              </a:rPr>
              <a:t>Mide la dispersión de datos alrededor de la media. Indica consistencia o inconsistencia. Ejemplo: consistencia en duración de procesos.</a:t>
            </a:r>
            <a:endParaRPr lang="en-US" sz="1458" dirty="0"/>
          </a:p>
        </p:txBody>
      </p:sp>
      <p:pic>
        <p:nvPicPr>
          <p:cNvPr id="5" name="Image 0" descr="preencoded.png"/>
          <p:cNvPicPr>
            <a:picLocks noChangeAspect="1"/>
          </p:cNvPicPr>
          <p:nvPr/>
        </p:nvPicPr>
        <p:blipFill>
          <a:blip r:embed="rId3"/>
          <a:stretch>
            <a:fillRect/>
          </a:stretch>
        </p:blipFill>
        <p:spPr>
          <a:xfrm>
            <a:off x="4193878" y="2011264"/>
            <a:ext cx="3804146" cy="3804146"/>
          </a:xfrm>
          <a:prstGeom prst="rect">
            <a:avLst/>
          </a:prstGeom>
        </p:spPr>
      </p:pic>
      <p:pic>
        <p:nvPicPr>
          <p:cNvPr id="6" name="Image 1" descr="preencoded.png"/>
          <p:cNvPicPr>
            <a:picLocks noChangeAspect="1"/>
          </p:cNvPicPr>
          <p:nvPr/>
        </p:nvPicPr>
        <p:blipFill>
          <a:blip r:embed="rId4"/>
          <a:stretch>
            <a:fillRect/>
          </a:stretch>
        </p:blipFill>
        <p:spPr>
          <a:xfrm>
            <a:off x="4642843" y="3507582"/>
            <a:ext cx="282773" cy="353517"/>
          </a:xfrm>
          <a:prstGeom prst="rect">
            <a:avLst/>
          </a:prstGeom>
        </p:spPr>
      </p:pic>
      <p:sp>
        <p:nvSpPr>
          <p:cNvPr id="7" name="Text 3"/>
          <p:cNvSpPr/>
          <p:nvPr/>
        </p:nvSpPr>
        <p:spPr>
          <a:xfrm>
            <a:off x="8376047" y="3104158"/>
            <a:ext cx="2971800" cy="295275"/>
          </a:xfrm>
          <a:prstGeom prst="rect">
            <a:avLst/>
          </a:prstGeom>
          <a:noFill/>
          <a:ln/>
        </p:spPr>
        <p:txBody>
          <a:bodyPr wrap="none" lIns="0" tIns="0" rIns="0" bIns="0" rtlCol="0" anchor="t"/>
          <a:lstStyle/>
          <a:p>
            <a:pPr>
              <a:lnSpc>
                <a:spcPts val="2292"/>
              </a:lnSpc>
            </a:pPr>
            <a:r>
              <a:rPr lang="en-US" sz="1833" dirty="0">
                <a:solidFill>
                  <a:srgbClr val="15213F"/>
                </a:solidFill>
                <a:latin typeface="Roboto Slab" pitchFamily="34" charset="0"/>
                <a:ea typeface="Roboto Slab" pitchFamily="34" charset="-122"/>
                <a:cs typeface="Roboto Slab" pitchFamily="34" charset="-120"/>
              </a:rPr>
              <a:t>2. Correlación (Estadística)</a:t>
            </a:r>
            <a:endParaRPr lang="en-US" sz="1833" dirty="0"/>
          </a:p>
        </p:txBody>
      </p:sp>
      <p:sp>
        <p:nvSpPr>
          <p:cNvPr id="8" name="Text 4"/>
          <p:cNvSpPr/>
          <p:nvPr/>
        </p:nvSpPr>
        <p:spPr>
          <a:xfrm>
            <a:off x="8376047" y="3512840"/>
            <a:ext cx="3154462" cy="1209675"/>
          </a:xfrm>
          <a:prstGeom prst="rect">
            <a:avLst/>
          </a:prstGeom>
          <a:noFill/>
          <a:ln/>
        </p:spPr>
        <p:txBody>
          <a:bodyPr wrap="square" lIns="0" tIns="0" rIns="0" bIns="0" rtlCol="0" anchor="t"/>
          <a:lstStyle/>
          <a:p>
            <a:pPr>
              <a:lnSpc>
                <a:spcPts val="2375"/>
              </a:lnSpc>
            </a:pPr>
            <a:r>
              <a:rPr lang="en-US" sz="1458" dirty="0">
                <a:solidFill>
                  <a:srgbClr val="15213F"/>
                </a:solidFill>
                <a:latin typeface="Roboto" pitchFamily="34" charset="0"/>
                <a:ea typeface="Roboto" pitchFamily="34" charset="-122"/>
                <a:cs typeface="Roboto" pitchFamily="34" charset="-120"/>
              </a:rPr>
              <a:t>Cuantifica la fuerza y dirección de una relación lineal. Rango de -1 a 1. Confirma relaciones. Ejemplo: correlación entre inversión y ventas.</a:t>
            </a:r>
            <a:endParaRPr lang="en-US" sz="1458" dirty="0"/>
          </a:p>
        </p:txBody>
      </p:sp>
      <p:pic>
        <p:nvPicPr>
          <p:cNvPr id="9" name="Image 2" descr="preencoded.png"/>
          <p:cNvPicPr>
            <a:picLocks noChangeAspect="1"/>
          </p:cNvPicPr>
          <p:nvPr/>
        </p:nvPicPr>
        <p:blipFill>
          <a:blip r:embed="rId5"/>
          <a:stretch>
            <a:fillRect/>
          </a:stretch>
        </p:blipFill>
        <p:spPr>
          <a:xfrm>
            <a:off x="4193878" y="2011264"/>
            <a:ext cx="3804146" cy="3804146"/>
          </a:xfrm>
          <a:prstGeom prst="rect">
            <a:avLst/>
          </a:prstGeom>
        </p:spPr>
      </p:pic>
      <p:pic>
        <p:nvPicPr>
          <p:cNvPr id="10" name="Image 3" descr="preencoded.png"/>
          <p:cNvPicPr>
            <a:picLocks noChangeAspect="1"/>
          </p:cNvPicPr>
          <p:nvPr/>
        </p:nvPicPr>
        <p:blipFill>
          <a:blip r:embed="rId6"/>
          <a:stretch>
            <a:fillRect/>
          </a:stretch>
        </p:blipFill>
        <p:spPr>
          <a:xfrm>
            <a:off x="7266186" y="3965377"/>
            <a:ext cx="282773" cy="353517"/>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4DAB66-9A52-D52C-E189-7E4988D05FED}"/>
            </a:ext>
          </a:extLst>
        </p:cNvPr>
        <p:cNvGrpSpPr/>
        <p:nvPr/>
      </p:nvGrpSpPr>
      <p:grpSpPr>
        <a:xfrm>
          <a:off x="0" y="0"/>
          <a:ext cx="0" cy="0"/>
          <a:chOff x="0" y="0"/>
          <a:chExt cx="0" cy="0"/>
        </a:xfrm>
      </p:grpSpPr>
      <p:pic>
        <p:nvPicPr>
          <p:cNvPr id="2" name="Image 0" descr="https://kimi-img.moonshot.cn/pub/slides/slides_tmpl/image/25-08-27-19:57:41-d2nf5d98bjvh7rlivsmg.png">
            <a:extLst>
              <a:ext uri="{FF2B5EF4-FFF2-40B4-BE49-F238E27FC236}">
                <a16:creationId xmlns:a16="http://schemas.microsoft.com/office/drawing/2014/main" id="{E542EC13-310E-27FF-2BAF-7ECF94B32E1A}"/>
              </a:ext>
            </a:extLst>
          </p:cNvPr>
          <p:cNvPicPr>
            <a:picLocks noChangeAspect="1"/>
          </p:cNvPicPr>
          <p:nvPr/>
        </p:nvPicPr>
        <p:blipFill>
          <a:blip r:embed="rId3"/>
          <a:stretch>
            <a:fillRect/>
          </a:stretch>
        </p:blipFill>
        <p:spPr>
          <a:xfrm>
            <a:off x="4558665" y="1141095"/>
            <a:ext cx="3619500" cy="3912870"/>
          </a:xfrm>
          <a:prstGeom prst="rect">
            <a:avLst/>
          </a:prstGeom>
        </p:spPr>
      </p:pic>
      <p:sp>
        <p:nvSpPr>
          <p:cNvPr id="3" name="Shape 0">
            <a:extLst>
              <a:ext uri="{FF2B5EF4-FFF2-40B4-BE49-F238E27FC236}">
                <a16:creationId xmlns:a16="http://schemas.microsoft.com/office/drawing/2014/main" id="{E2B8E26D-279C-E528-1556-ED345B78387E}"/>
              </a:ext>
            </a:extLst>
          </p:cNvPr>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a:extLst>
              <a:ext uri="{FF2B5EF4-FFF2-40B4-BE49-F238E27FC236}">
                <a16:creationId xmlns:a16="http://schemas.microsoft.com/office/drawing/2014/main" id="{A4AF4D7E-DFCB-F7CB-AEBD-2C77F4CC27DD}"/>
              </a:ext>
            </a:extLst>
          </p:cNvPr>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a:extLst>
              <a:ext uri="{FF2B5EF4-FFF2-40B4-BE49-F238E27FC236}">
                <a16:creationId xmlns:a16="http://schemas.microsoft.com/office/drawing/2014/main" id="{EA3BE3A4-71C4-3A92-EDAF-26C88FB4AA8D}"/>
              </a:ext>
            </a:extLst>
          </p:cNvPr>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a:extLst>
              <a:ext uri="{FF2B5EF4-FFF2-40B4-BE49-F238E27FC236}">
                <a16:creationId xmlns:a16="http://schemas.microsoft.com/office/drawing/2014/main" id="{498C06F2-1D64-E65D-254A-93E51011A3C3}"/>
              </a:ext>
            </a:extLst>
          </p:cNvPr>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a:extLst>
              <a:ext uri="{FF2B5EF4-FFF2-40B4-BE49-F238E27FC236}">
                <a16:creationId xmlns:a16="http://schemas.microsoft.com/office/drawing/2014/main" id="{51BF97A4-24B7-496D-00C8-A452152EA77A}"/>
              </a:ext>
            </a:extLst>
          </p:cNvPr>
          <p:cNvSpPr/>
          <p:nvPr/>
        </p:nvSpPr>
        <p:spPr>
          <a:xfrm>
            <a:off x="1920240" y="5044549"/>
            <a:ext cx="8643620" cy="830997"/>
          </a:xfrm>
          <a:prstGeom prst="rect">
            <a:avLst/>
          </a:prstGeom>
          <a:noFill/>
          <a:ln/>
        </p:spPr>
        <p:txBody>
          <a:bodyPr wrap="square" lIns="91440" tIns="45720" rIns="91440" bIns="45720" rtlCol="0" anchor="ctr">
            <a:spAutoFit/>
          </a:bodyPr>
          <a:lstStyle/>
          <a:p>
            <a:pPr algn="ctr">
              <a:lnSpc>
                <a:spcPct val="100000"/>
              </a:lnSpc>
            </a:pPr>
            <a:r>
              <a:rPr lang="en-US" sz="4800" b="1" dirty="0">
                <a:solidFill>
                  <a:srgbClr val="000000"/>
                </a:solidFill>
                <a:latin typeface="MiSans" pitchFamily="34" charset="0"/>
                <a:ea typeface="MiSans" pitchFamily="34" charset="-122"/>
                <a:cs typeface="MiSans" pitchFamily="34" charset="-120"/>
              </a:rPr>
              <a:t>RETOS</a:t>
            </a:r>
            <a:endParaRPr lang="en-US" sz="4800" dirty="0"/>
          </a:p>
        </p:txBody>
      </p:sp>
      <p:sp>
        <p:nvSpPr>
          <p:cNvPr id="8" name="Text 5">
            <a:extLst>
              <a:ext uri="{FF2B5EF4-FFF2-40B4-BE49-F238E27FC236}">
                <a16:creationId xmlns:a16="http://schemas.microsoft.com/office/drawing/2014/main" id="{77525E65-9FD4-CAB6-7EE7-DBD7D7A960E8}"/>
              </a:ext>
            </a:extLst>
          </p:cNvPr>
          <p:cNvSpPr/>
          <p:nvPr/>
        </p:nvSpPr>
        <p:spPr>
          <a:xfrm>
            <a:off x="3447415" y="263248"/>
            <a:ext cx="5640070" cy="1107996"/>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5</a:t>
            </a:r>
            <a:endParaRPr lang="en-US" sz="1600" dirty="0"/>
          </a:p>
        </p:txBody>
      </p:sp>
      <p:sp>
        <p:nvSpPr>
          <p:cNvPr id="9" name="Shape 6">
            <a:extLst>
              <a:ext uri="{FF2B5EF4-FFF2-40B4-BE49-F238E27FC236}">
                <a16:creationId xmlns:a16="http://schemas.microsoft.com/office/drawing/2014/main" id="{75CC8474-AD0E-3353-6391-0B22B1E97383}"/>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a:extLst>
              <a:ext uri="{FF2B5EF4-FFF2-40B4-BE49-F238E27FC236}">
                <a16:creationId xmlns:a16="http://schemas.microsoft.com/office/drawing/2014/main" id="{AC65A15B-7238-D404-C407-59DECE759FCD}"/>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a:extLst>
              <a:ext uri="{FF2B5EF4-FFF2-40B4-BE49-F238E27FC236}">
                <a16:creationId xmlns:a16="http://schemas.microsoft.com/office/drawing/2014/main" id="{5AA5F5B2-B1A5-49B6-E8B2-C45A81F85271}"/>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a:extLst>
              <a:ext uri="{FF2B5EF4-FFF2-40B4-BE49-F238E27FC236}">
                <a16:creationId xmlns:a16="http://schemas.microsoft.com/office/drawing/2014/main" id="{E3286E3F-369F-633F-8D1F-994D2F1981CB}"/>
              </a:ext>
            </a:extLst>
          </p:cNvPr>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a:extLst>
              <a:ext uri="{FF2B5EF4-FFF2-40B4-BE49-F238E27FC236}">
                <a16:creationId xmlns:a16="http://schemas.microsoft.com/office/drawing/2014/main" id="{C8C1B543-49AF-784E-D38A-36362559AC4C}"/>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a:extLst>
              <a:ext uri="{FF2B5EF4-FFF2-40B4-BE49-F238E27FC236}">
                <a16:creationId xmlns:a16="http://schemas.microsoft.com/office/drawing/2014/main" id="{6B920E9F-945C-9664-A0D4-743360DE951F}"/>
              </a:ext>
            </a:extLst>
          </p:cNvPr>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a:extLst>
              <a:ext uri="{FF2B5EF4-FFF2-40B4-BE49-F238E27FC236}">
                <a16:creationId xmlns:a16="http://schemas.microsoft.com/office/drawing/2014/main" id="{C1AD9A1E-7C86-B66D-E3C7-43E2DCF487E0}"/>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a:extLst>
              <a:ext uri="{FF2B5EF4-FFF2-40B4-BE49-F238E27FC236}">
                <a16:creationId xmlns:a16="http://schemas.microsoft.com/office/drawing/2014/main" id="{B4693F92-5711-7293-3E9C-27530131433F}"/>
              </a:ext>
            </a:extLst>
          </p:cNvPr>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a:extLst>
              <a:ext uri="{FF2B5EF4-FFF2-40B4-BE49-F238E27FC236}">
                <a16:creationId xmlns:a16="http://schemas.microsoft.com/office/drawing/2014/main" id="{4448CE7B-47E7-8BB3-4F54-E0B2B3995861}"/>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a:extLst>
              <a:ext uri="{FF2B5EF4-FFF2-40B4-BE49-F238E27FC236}">
                <a16:creationId xmlns:a16="http://schemas.microsoft.com/office/drawing/2014/main" id="{BD597106-409F-93E6-910E-B6D9270E59C1}"/>
              </a:ext>
            </a:extLst>
          </p:cNvPr>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a:extLst>
              <a:ext uri="{FF2B5EF4-FFF2-40B4-BE49-F238E27FC236}">
                <a16:creationId xmlns:a16="http://schemas.microsoft.com/office/drawing/2014/main" id="{8B68B0D2-E2AA-1879-D8A0-5A2A3B91D23F}"/>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extLst>
      <p:ext uri="{BB962C8B-B14F-4D97-AF65-F5344CB8AC3E}">
        <p14:creationId xmlns:p14="http://schemas.microsoft.com/office/powerpoint/2010/main" val="2778476292"/>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a:extLst>
              <a:ext uri="{FF2B5EF4-FFF2-40B4-BE49-F238E27FC236}">
                <a16:creationId xmlns:a16="http://schemas.microsoft.com/office/drawing/2014/main" id="{2F66BA9F-A331-4A18-82F5-4D787AD3BC23}"/>
              </a:ext>
            </a:extLst>
          </p:cNvPr>
          <p:cNvSpPr txBox="1"/>
          <p:nvPr/>
        </p:nvSpPr>
        <p:spPr>
          <a:xfrm>
            <a:off x="577338" y="602304"/>
            <a:ext cx="11037324" cy="526297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just"/>
            <a:r>
              <a:rPr lang="es-MX" sz="2400" dirty="0"/>
              <a:t>Dado la base de datos entregada, hallar:</a:t>
            </a:r>
          </a:p>
          <a:p>
            <a:pPr marL="514350" indent="-514350" algn="just">
              <a:buAutoNum type="arabicPeriod"/>
            </a:pPr>
            <a:r>
              <a:rPr lang="es-MX" sz="2400" dirty="0"/>
              <a:t>Añadir una fila donde el cargo sea ingeniero y su salario sea $25.000.000</a:t>
            </a:r>
          </a:p>
          <a:p>
            <a:pPr marL="514350" indent="-514350" algn="just">
              <a:buAutoNum type="arabicPeriod"/>
            </a:pPr>
            <a:r>
              <a:rPr lang="es-ES" sz="2400" dirty="0"/>
              <a:t>Cambiar la ciudad del presidente de Cementos Argos por Medellín</a:t>
            </a:r>
          </a:p>
          <a:p>
            <a:pPr marL="514350" indent="-514350" algn="just">
              <a:buAutoNum type="arabicPeriod"/>
            </a:pPr>
            <a:r>
              <a:rPr lang="es-ES" sz="2400" dirty="0"/>
              <a:t>Eliminar al Gerente Administrativo de Haceb S.A</a:t>
            </a:r>
          </a:p>
          <a:p>
            <a:pPr marL="514350" indent="-514350" algn="just">
              <a:buAutoNum type="arabicPeriod"/>
            </a:pPr>
            <a:r>
              <a:rPr lang="es-ES" sz="2400" dirty="0"/>
              <a:t>Eliminar la columna de Uniforme</a:t>
            </a:r>
          </a:p>
          <a:p>
            <a:pPr marL="514350" indent="-514350" algn="just">
              <a:buAutoNum type="arabicPeriod"/>
            </a:pPr>
            <a:r>
              <a:rPr lang="es-ES" sz="2400" dirty="0"/>
              <a:t>¿Cuántos cargos están en la ciudad de Medellín?</a:t>
            </a:r>
          </a:p>
          <a:p>
            <a:pPr marL="514350" indent="-514350" algn="just">
              <a:buAutoNum type="arabicPeriod"/>
            </a:pPr>
            <a:r>
              <a:rPr lang="es-ES" sz="2400" dirty="0"/>
              <a:t>¿Cuántos ganan más de 6 millones?</a:t>
            </a:r>
          </a:p>
          <a:p>
            <a:pPr marL="514350" indent="-514350" algn="just">
              <a:buAutoNum type="arabicPeriod"/>
            </a:pPr>
            <a:r>
              <a:rPr lang="es-ES" sz="2400" dirty="0"/>
              <a:t>¿Cuántos ganan menos del salario mínimo?</a:t>
            </a:r>
          </a:p>
          <a:p>
            <a:pPr marL="514350" indent="-514350" algn="just">
              <a:buAutoNum type="arabicPeriod"/>
            </a:pPr>
            <a:r>
              <a:rPr lang="es-ES" sz="2400" dirty="0"/>
              <a:t>Realice un grafico de dispersión entre “Salario” vs “Bonificación”</a:t>
            </a:r>
          </a:p>
          <a:p>
            <a:pPr marL="514350" indent="-514350" algn="just">
              <a:buAutoNum type="arabicPeriod"/>
            </a:pPr>
            <a:r>
              <a:rPr lang="es-ES" sz="2400" dirty="0"/>
              <a:t>Realice un diagrama de barras de “Cargos” vs “Salario”</a:t>
            </a:r>
          </a:p>
          <a:p>
            <a:pPr marL="514350" indent="-514350" algn="just">
              <a:buAutoNum type="arabicPeriod"/>
            </a:pPr>
            <a:r>
              <a:rPr lang="es-ES" sz="2400" dirty="0"/>
              <a:t>Realice un histograma de “Dependencias” y otro de “Ciudades”</a:t>
            </a:r>
          </a:p>
          <a:p>
            <a:pPr marL="514350" indent="-514350" algn="just">
              <a:buAutoNum type="arabicPeriod"/>
            </a:pPr>
            <a:r>
              <a:rPr lang="es-ES" sz="2400" dirty="0"/>
              <a:t>Realice un diagrama de tortas que muestre el porcentaje de dependencias en la base de datos.</a:t>
            </a:r>
          </a:p>
          <a:p>
            <a:pPr marL="514350" indent="-514350" algn="just">
              <a:buAutoNum type="arabicPeriod"/>
            </a:pPr>
            <a:endParaRPr lang="es-CO" sz="2400" dirty="0"/>
          </a:p>
        </p:txBody>
      </p:sp>
      <p:pic>
        <p:nvPicPr>
          <p:cNvPr id="12" name="Imagen 11">
            <a:extLst>
              <a:ext uri="{FF2B5EF4-FFF2-40B4-BE49-F238E27FC236}">
                <a16:creationId xmlns:a16="http://schemas.microsoft.com/office/drawing/2014/main" id="{D44B2AE0-54A7-413F-B5AF-D5F1C8684A5D}"/>
              </a:ext>
            </a:extLst>
          </p:cNvPr>
          <p:cNvPicPr>
            <a:picLocks noChangeAspect="1"/>
          </p:cNvPicPr>
          <p:nvPr/>
        </p:nvPicPr>
        <p:blipFill>
          <a:blip r:embed="rId3"/>
          <a:stretch>
            <a:fillRect/>
          </a:stretch>
        </p:blipFill>
        <p:spPr>
          <a:xfrm>
            <a:off x="5598140" y="5757836"/>
            <a:ext cx="995719" cy="995719"/>
          </a:xfrm>
          <a:prstGeom prst="rect">
            <a:avLst/>
          </a:prstGeom>
        </p:spPr>
      </p:pic>
    </p:spTree>
    <p:extLst>
      <p:ext uri="{BB962C8B-B14F-4D97-AF65-F5344CB8AC3E}">
        <p14:creationId xmlns:p14="http://schemas.microsoft.com/office/powerpoint/2010/main" val="24588568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411A6-7D14-578C-2A5C-6DB8F799E911}"/>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307A2A22-1A4D-BAF4-96DB-722AD07A357A}"/>
              </a:ext>
            </a:extLst>
          </p:cNvPr>
          <p:cNvSpPr/>
          <p:nvPr/>
        </p:nvSpPr>
        <p:spPr>
          <a:xfrm>
            <a:off x="9368155" y="6143625"/>
            <a:ext cx="2667000"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3">
            <a:extLst>
              <a:ext uri="{FF2B5EF4-FFF2-40B4-BE49-F238E27FC236}">
                <a16:creationId xmlns:a16="http://schemas.microsoft.com/office/drawing/2014/main" id="{983D0C29-DBAC-99F3-5958-41066F7DF1B5}"/>
              </a:ext>
            </a:extLst>
          </p:cNvPr>
          <p:cNvSpPr/>
          <p:nvPr/>
        </p:nvSpPr>
        <p:spPr>
          <a:xfrm>
            <a:off x="9368155" y="5563870"/>
            <a:ext cx="2667000"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a:extLst>
              <a:ext uri="{FF2B5EF4-FFF2-40B4-BE49-F238E27FC236}">
                <a16:creationId xmlns:a16="http://schemas.microsoft.com/office/drawing/2014/main" id="{F4E57FCC-07B8-AB4B-7C5C-E9FD4D35924D}"/>
              </a:ext>
            </a:extLst>
          </p:cNvPr>
          <p:cNvSpPr/>
          <p:nvPr/>
        </p:nvSpPr>
        <p:spPr>
          <a:xfrm>
            <a:off x="1870710" y="1315085"/>
            <a:ext cx="8588375" cy="1771015"/>
          </a:xfrm>
          <a:prstGeom prst="rect">
            <a:avLst/>
          </a:prstGeom>
          <a:noFill/>
          <a:ln/>
        </p:spPr>
        <p:txBody>
          <a:bodyPr wrap="square" lIns="91440" tIns="45720" rIns="91440" bIns="45720" rtlCol="0" anchor="ctr"/>
          <a:lstStyle/>
          <a:p>
            <a:pPr algn="ctr">
              <a:lnSpc>
                <a:spcPct val="100000"/>
              </a:lnSpc>
            </a:pPr>
            <a:r>
              <a:rPr lang="en-US" sz="11500" b="1" dirty="0">
                <a:solidFill>
                  <a:srgbClr val="000000"/>
                </a:solidFill>
                <a:latin typeface="MiSans" pitchFamily="34" charset="0"/>
                <a:ea typeface="MiSans" pitchFamily="34" charset="-122"/>
                <a:cs typeface="MiSans" pitchFamily="34" charset="-120"/>
              </a:rPr>
              <a:t>THANKS!</a:t>
            </a:r>
            <a:endParaRPr lang="en-US" sz="1600" dirty="0"/>
          </a:p>
        </p:txBody>
      </p:sp>
      <p:sp>
        <p:nvSpPr>
          <p:cNvPr id="7" name="Shape 5">
            <a:extLst>
              <a:ext uri="{FF2B5EF4-FFF2-40B4-BE49-F238E27FC236}">
                <a16:creationId xmlns:a16="http://schemas.microsoft.com/office/drawing/2014/main" id="{BE81FDD8-195C-284E-73C6-F1A5DE73F33C}"/>
              </a:ext>
            </a:extLst>
          </p:cNvPr>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8" name="Text 6">
            <a:extLst>
              <a:ext uri="{FF2B5EF4-FFF2-40B4-BE49-F238E27FC236}">
                <a16:creationId xmlns:a16="http://schemas.microsoft.com/office/drawing/2014/main" id="{060DA0B0-E2A4-B8AA-89BA-03AC1E814953}"/>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a:extLst>
              <a:ext uri="{FF2B5EF4-FFF2-40B4-BE49-F238E27FC236}">
                <a16:creationId xmlns:a16="http://schemas.microsoft.com/office/drawing/2014/main" id="{36AD69B6-BA4F-831A-1F51-1DBB97BE6B47}"/>
              </a:ext>
            </a:extLst>
          </p:cNvPr>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0" name="Text 8">
            <a:extLst>
              <a:ext uri="{FF2B5EF4-FFF2-40B4-BE49-F238E27FC236}">
                <a16:creationId xmlns:a16="http://schemas.microsoft.com/office/drawing/2014/main" id="{F1A679BE-0215-9AC2-0BEF-53D1681C1D2D}"/>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a:extLst>
              <a:ext uri="{FF2B5EF4-FFF2-40B4-BE49-F238E27FC236}">
                <a16:creationId xmlns:a16="http://schemas.microsoft.com/office/drawing/2014/main" id="{5242049A-49A3-8389-E0A4-58EB3677ABAD}"/>
              </a:ext>
            </a:extLst>
          </p:cNvPr>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2" name="Text 10">
            <a:extLst>
              <a:ext uri="{FF2B5EF4-FFF2-40B4-BE49-F238E27FC236}">
                <a16:creationId xmlns:a16="http://schemas.microsoft.com/office/drawing/2014/main" id="{2E9594EE-EEC8-B863-C1DD-203793C9AF89}"/>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a:extLst>
              <a:ext uri="{FF2B5EF4-FFF2-40B4-BE49-F238E27FC236}">
                <a16:creationId xmlns:a16="http://schemas.microsoft.com/office/drawing/2014/main" id="{A9184552-0AA5-03FF-7F96-8489B659275B}"/>
              </a:ext>
            </a:extLst>
          </p:cNvPr>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4" name="Text 12">
            <a:extLst>
              <a:ext uri="{FF2B5EF4-FFF2-40B4-BE49-F238E27FC236}">
                <a16:creationId xmlns:a16="http://schemas.microsoft.com/office/drawing/2014/main" id="{51F442B7-4366-B4A6-BB6F-F8EFD4CB0EB8}"/>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a:extLst>
              <a:ext uri="{FF2B5EF4-FFF2-40B4-BE49-F238E27FC236}">
                <a16:creationId xmlns:a16="http://schemas.microsoft.com/office/drawing/2014/main" id="{6D9215E8-84B7-8093-DE9B-2C77A0EB36F7}"/>
              </a:ext>
            </a:extLst>
          </p:cNvPr>
          <p:cNvSpPr/>
          <p:nvPr/>
        </p:nvSpPr>
        <p:spPr>
          <a:xfrm>
            <a:off x="1701165" y="1215390"/>
            <a:ext cx="8762365" cy="1905635"/>
          </a:xfrm>
          <a:prstGeom prst="rect">
            <a:avLst/>
          </a:prstGeom>
          <a:solidFill>
            <a:srgbClr val="000000">
              <a:alpha val="0"/>
            </a:srgbClr>
          </a:solidFill>
          <a:ln w="57150">
            <a:solidFill>
              <a:srgbClr val="00B0F0"/>
            </a:solidFill>
            <a:prstDash val="solid"/>
          </a:ln>
        </p:spPr>
        <p:txBody>
          <a:bodyPr/>
          <a:lstStyle/>
          <a:p>
            <a:endParaRPr lang="es-CO" dirty="0"/>
          </a:p>
        </p:txBody>
      </p:sp>
      <p:sp>
        <p:nvSpPr>
          <p:cNvPr id="16" name="Text 14">
            <a:extLst>
              <a:ext uri="{FF2B5EF4-FFF2-40B4-BE49-F238E27FC236}">
                <a16:creationId xmlns:a16="http://schemas.microsoft.com/office/drawing/2014/main" id="{F9E77C9F-21B3-E66A-28F3-CDC47EC30904}"/>
              </a:ext>
            </a:extLst>
          </p:cNvPr>
          <p:cNvSpPr/>
          <p:nvPr/>
        </p:nvSpPr>
        <p:spPr>
          <a:xfrm>
            <a:off x="1701165" y="1215390"/>
            <a:ext cx="8762365" cy="1905635"/>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0" descr="https://kimi-img.moonshot.cn/pub/slides/slides_tmpl/image/25-08-27-19:57:41-d2nf5d98bjvh7rlivslg.png">
            <a:extLst>
              <a:ext uri="{FF2B5EF4-FFF2-40B4-BE49-F238E27FC236}">
                <a16:creationId xmlns:a16="http://schemas.microsoft.com/office/drawing/2014/main" id="{DCC7A6BA-FA95-2057-5F5A-89459F90076F}"/>
              </a:ext>
            </a:extLst>
          </p:cNvPr>
          <p:cNvPicPr>
            <a:picLocks noChangeAspect="1"/>
          </p:cNvPicPr>
          <p:nvPr/>
        </p:nvPicPr>
        <p:blipFill>
          <a:blip r:embed="rId3"/>
          <a:srcRect b="42278"/>
          <a:stretch/>
        </p:blipFill>
        <p:spPr>
          <a:xfrm>
            <a:off x="2338070" y="2733675"/>
            <a:ext cx="7030085" cy="4124325"/>
          </a:xfrm>
          <a:prstGeom prst="rect">
            <a:avLst/>
          </a:prstGeom>
        </p:spPr>
      </p:pic>
      <p:sp>
        <p:nvSpPr>
          <p:cNvPr id="20" name="Shape 17">
            <a:extLst>
              <a:ext uri="{FF2B5EF4-FFF2-40B4-BE49-F238E27FC236}">
                <a16:creationId xmlns:a16="http://schemas.microsoft.com/office/drawing/2014/main" id="{F8B58314-18F1-6E8A-C9BF-2325B7234152}"/>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21" name="Shape 18">
            <a:extLst>
              <a:ext uri="{FF2B5EF4-FFF2-40B4-BE49-F238E27FC236}">
                <a16:creationId xmlns:a16="http://schemas.microsoft.com/office/drawing/2014/main" id="{D3AFF4F4-6A16-D46D-3014-C697B0FDBA81}"/>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22" name="Shape 19">
            <a:extLst>
              <a:ext uri="{FF2B5EF4-FFF2-40B4-BE49-F238E27FC236}">
                <a16:creationId xmlns:a16="http://schemas.microsoft.com/office/drawing/2014/main" id="{4B04FC17-BEDB-09A8-963A-8FD587EB7671}"/>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Tree>
    <p:extLst>
      <p:ext uri="{BB962C8B-B14F-4D97-AF65-F5344CB8AC3E}">
        <p14:creationId xmlns:p14="http://schemas.microsoft.com/office/powerpoint/2010/main" val="185569065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B6712-58BF-4F90-80A2-2C8F84E64F42}"/>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EBBE891-9297-95BC-8BE5-024654D21767}"/>
              </a:ext>
            </a:extLst>
          </p:cNvPr>
          <p:cNvSpPr/>
          <p:nvPr/>
        </p:nvSpPr>
        <p:spPr>
          <a:xfrm>
            <a:off x="9493250" y="6143625"/>
            <a:ext cx="2541905"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3">
            <a:extLst>
              <a:ext uri="{FF2B5EF4-FFF2-40B4-BE49-F238E27FC236}">
                <a16:creationId xmlns:a16="http://schemas.microsoft.com/office/drawing/2014/main" id="{472EF051-46B0-CA22-AF8C-DF9C4BF95DA8}"/>
              </a:ext>
            </a:extLst>
          </p:cNvPr>
          <p:cNvSpPr/>
          <p:nvPr/>
        </p:nvSpPr>
        <p:spPr>
          <a:xfrm>
            <a:off x="9493250" y="5563870"/>
            <a:ext cx="2541905"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a:extLst>
              <a:ext uri="{FF2B5EF4-FFF2-40B4-BE49-F238E27FC236}">
                <a16:creationId xmlns:a16="http://schemas.microsoft.com/office/drawing/2014/main" id="{B45E9871-4245-0B64-C63E-C7D32E6A5A33}"/>
              </a:ext>
            </a:extLst>
          </p:cNvPr>
          <p:cNvSpPr/>
          <p:nvPr/>
        </p:nvSpPr>
        <p:spPr>
          <a:xfrm>
            <a:off x="1870710" y="1315085"/>
            <a:ext cx="8588375" cy="1771015"/>
          </a:xfrm>
          <a:prstGeom prst="rect">
            <a:avLst/>
          </a:prstGeom>
          <a:noFill/>
          <a:ln/>
        </p:spPr>
        <p:txBody>
          <a:bodyPr wrap="square" lIns="91440" tIns="45720" rIns="91440" bIns="45720" rtlCol="0" anchor="ctr"/>
          <a:lstStyle/>
          <a:p>
            <a:pPr algn="ctr">
              <a:lnSpc>
                <a:spcPct val="100000"/>
              </a:lnSpc>
            </a:pPr>
            <a:r>
              <a:rPr lang="en-US" sz="4400" b="1" dirty="0">
                <a:solidFill>
                  <a:srgbClr val="000000"/>
                </a:solidFill>
                <a:latin typeface="MiSans" pitchFamily="34" charset="0"/>
                <a:ea typeface="MiSans" pitchFamily="34" charset="-122"/>
                <a:cs typeface="MiSans" pitchFamily="34" charset="-120"/>
              </a:rPr>
              <a:t>GUÍA DE PREPARACIÓN PARA EL ANALISIS DE UNA BD</a:t>
            </a:r>
            <a:endParaRPr lang="en-US" sz="4400" dirty="0"/>
          </a:p>
        </p:txBody>
      </p:sp>
      <p:sp>
        <p:nvSpPr>
          <p:cNvPr id="7" name="Shape 5">
            <a:extLst>
              <a:ext uri="{FF2B5EF4-FFF2-40B4-BE49-F238E27FC236}">
                <a16:creationId xmlns:a16="http://schemas.microsoft.com/office/drawing/2014/main" id="{7D7CCBD7-4189-D191-CB18-0EF57A996822}"/>
              </a:ext>
            </a:extLst>
          </p:cNvPr>
          <p:cNvSpPr/>
          <p:nvPr/>
        </p:nvSpPr>
        <p:spPr>
          <a:xfrm>
            <a:off x="2675255" y="1055370"/>
            <a:ext cx="337185" cy="337185"/>
          </a:xfrm>
          <a:prstGeom prst="ellipse">
            <a:avLst/>
          </a:prstGeom>
          <a:solidFill>
            <a:srgbClr val="FFFFFF"/>
          </a:solidFill>
          <a:ln w="19050">
            <a:solidFill>
              <a:srgbClr val="00B0F0"/>
            </a:solidFill>
            <a:prstDash val="solid"/>
          </a:ln>
        </p:spPr>
        <p:txBody>
          <a:bodyPr/>
          <a:lstStyle/>
          <a:p>
            <a:endParaRPr lang="es-CO"/>
          </a:p>
        </p:txBody>
      </p:sp>
      <p:sp>
        <p:nvSpPr>
          <p:cNvPr id="8" name="Text 6">
            <a:extLst>
              <a:ext uri="{FF2B5EF4-FFF2-40B4-BE49-F238E27FC236}">
                <a16:creationId xmlns:a16="http://schemas.microsoft.com/office/drawing/2014/main" id="{CDEB50A8-882F-57AD-357E-BED01313B923}"/>
              </a:ext>
            </a:extLst>
          </p:cNvPr>
          <p:cNvSpPr/>
          <p:nvPr/>
        </p:nvSpPr>
        <p:spPr>
          <a:xfrm>
            <a:off x="267525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a:extLst>
              <a:ext uri="{FF2B5EF4-FFF2-40B4-BE49-F238E27FC236}">
                <a16:creationId xmlns:a16="http://schemas.microsoft.com/office/drawing/2014/main" id="{AB67E941-6157-4EF1-94ED-2B76FE4C2435}"/>
              </a:ext>
            </a:extLst>
          </p:cNvPr>
          <p:cNvSpPr/>
          <p:nvPr/>
        </p:nvSpPr>
        <p:spPr>
          <a:xfrm>
            <a:off x="3635375" y="1055370"/>
            <a:ext cx="337185" cy="337185"/>
          </a:xfrm>
          <a:prstGeom prst="ellipse">
            <a:avLst/>
          </a:prstGeom>
          <a:solidFill>
            <a:srgbClr val="FFFFFF"/>
          </a:solidFill>
          <a:ln w="19050">
            <a:solidFill>
              <a:srgbClr val="00B0F0"/>
            </a:solidFill>
            <a:prstDash val="solid"/>
          </a:ln>
        </p:spPr>
        <p:txBody>
          <a:bodyPr/>
          <a:lstStyle/>
          <a:p>
            <a:endParaRPr lang="es-CO"/>
          </a:p>
        </p:txBody>
      </p:sp>
      <p:sp>
        <p:nvSpPr>
          <p:cNvPr id="10" name="Text 8">
            <a:extLst>
              <a:ext uri="{FF2B5EF4-FFF2-40B4-BE49-F238E27FC236}">
                <a16:creationId xmlns:a16="http://schemas.microsoft.com/office/drawing/2014/main" id="{0A8C5910-CBD2-C840-5E0A-1DB66FCC0013}"/>
              </a:ext>
            </a:extLst>
          </p:cNvPr>
          <p:cNvSpPr/>
          <p:nvPr/>
        </p:nvSpPr>
        <p:spPr>
          <a:xfrm>
            <a:off x="363537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a:extLst>
              <a:ext uri="{FF2B5EF4-FFF2-40B4-BE49-F238E27FC236}">
                <a16:creationId xmlns:a16="http://schemas.microsoft.com/office/drawing/2014/main" id="{A0F60D2B-41BA-E016-7781-E2F031702BD1}"/>
              </a:ext>
            </a:extLst>
          </p:cNvPr>
          <p:cNvSpPr/>
          <p:nvPr/>
        </p:nvSpPr>
        <p:spPr>
          <a:xfrm>
            <a:off x="3155315" y="1055370"/>
            <a:ext cx="337185" cy="337185"/>
          </a:xfrm>
          <a:prstGeom prst="ellipse">
            <a:avLst/>
          </a:prstGeom>
          <a:solidFill>
            <a:srgbClr val="00B0F0"/>
          </a:solidFill>
          <a:ln w="19050">
            <a:solidFill>
              <a:srgbClr val="FFFFFF"/>
            </a:solidFill>
            <a:prstDash val="solid"/>
          </a:ln>
        </p:spPr>
        <p:txBody>
          <a:bodyPr/>
          <a:lstStyle/>
          <a:p>
            <a:endParaRPr lang="es-CO"/>
          </a:p>
        </p:txBody>
      </p:sp>
      <p:sp>
        <p:nvSpPr>
          <p:cNvPr id="12" name="Text 10">
            <a:extLst>
              <a:ext uri="{FF2B5EF4-FFF2-40B4-BE49-F238E27FC236}">
                <a16:creationId xmlns:a16="http://schemas.microsoft.com/office/drawing/2014/main" id="{2A2F668B-45FF-9F46-B976-8CB66281B1DE}"/>
              </a:ext>
            </a:extLst>
          </p:cNvPr>
          <p:cNvSpPr/>
          <p:nvPr/>
        </p:nvSpPr>
        <p:spPr>
          <a:xfrm>
            <a:off x="315531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a:extLst>
              <a:ext uri="{FF2B5EF4-FFF2-40B4-BE49-F238E27FC236}">
                <a16:creationId xmlns:a16="http://schemas.microsoft.com/office/drawing/2014/main" id="{4611235C-F009-58DC-084B-63C2C81F3A2B}"/>
              </a:ext>
            </a:extLst>
          </p:cNvPr>
          <p:cNvSpPr/>
          <p:nvPr/>
        </p:nvSpPr>
        <p:spPr>
          <a:xfrm>
            <a:off x="4115435" y="1055370"/>
            <a:ext cx="337185" cy="337185"/>
          </a:xfrm>
          <a:prstGeom prst="ellipse">
            <a:avLst/>
          </a:prstGeom>
          <a:solidFill>
            <a:srgbClr val="00B0F0"/>
          </a:solidFill>
          <a:ln w="19050">
            <a:solidFill>
              <a:srgbClr val="FFFFFF"/>
            </a:solidFill>
            <a:prstDash val="solid"/>
          </a:ln>
        </p:spPr>
        <p:txBody>
          <a:bodyPr/>
          <a:lstStyle/>
          <a:p>
            <a:endParaRPr lang="es-CO"/>
          </a:p>
        </p:txBody>
      </p:sp>
      <p:sp>
        <p:nvSpPr>
          <p:cNvPr id="14" name="Text 12">
            <a:extLst>
              <a:ext uri="{FF2B5EF4-FFF2-40B4-BE49-F238E27FC236}">
                <a16:creationId xmlns:a16="http://schemas.microsoft.com/office/drawing/2014/main" id="{94C161B4-5A5D-B997-026A-50DB24436057}"/>
              </a:ext>
            </a:extLst>
          </p:cNvPr>
          <p:cNvSpPr/>
          <p:nvPr/>
        </p:nvSpPr>
        <p:spPr>
          <a:xfrm>
            <a:off x="4115435" y="1055370"/>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7" name="Shape 15">
            <a:extLst>
              <a:ext uri="{FF2B5EF4-FFF2-40B4-BE49-F238E27FC236}">
                <a16:creationId xmlns:a16="http://schemas.microsoft.com/office/drawing/2014/main" id="{6C26AB34-45BF-AF52-C1DB-9A37AE663D1A}"/>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8" name="Shape 16">
            <a:extLst>
              <a:ext uri="{FF2B5EF4-FFF2-40B4-BE49-F238E27FC236}">
                <a16:creationId xmlns:a16="http://schemas.microsoft.com/office/drawing/2014/main" id="{B5ADD8C1-3D9D-9995-E9AB-2970CC7AE3CE}"/>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9" name="Shape 17">
            <a:extLst>
              <a:ext uri="{FF2B5EF4-FFF2-40B4-BE49-F238E27FC236}">
                <a16:creationId xmlns:a16="http://schemas.microsoft.com/office/drawing/2014/main" id="{ED360D12-DEB3-F0A4-5348-AC15307E657D}"/>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20" name="Shape 18">
            <a:extLst>
              <a:ext uri="{FF2B5EF4-FFF2-40B4-BE49-F238E27FC236}">
                <a16:creationId xmlns:a16="http://schemas.microsoft.com/office/drawing/2014/main" id="{CE3DD599-0101-FDA9-FCD9-5C516D6DB5D6}"/>
              </a:ext>
            </a:extLst>
          </p:cNvPr>
          <p:cNvSpPr/>
          <p:nvPr/>
        </p:nvSpPr>
        <p:spPr>
          <a:xfrm>
            <a:off x="4888230" y="1223645"/>
            <a:ext cx="5448300" cy="0"/>
          </a:xfrm>
          <a:prstGeom prst="line">
            <a:avLst/>
          </a:prstGeom>
          <a:noFill/>
          <a:ln w="57150">
            <a:solidFill>
              <a:srgbClr val="00B0F0"/>
            </a:solidFill>
            <a:prstDash val="solid"/>
            <a:headEnd type="none"/>
            <a:tailEnd type="none"/>
          </a:ln>
        </p:spPr>
        <p:txBody>
          <a:bodyPr/>
          <a:lstStyle/>
          <a:p>
            <a:endParaRPr lang="es-CO"/>
          </a:p>
        </p:txBody>
      </p:sp>
      <p:sp>
        <p:nvSpPr>
          <p:cNvPr id="21" name="Shape 19">
            <a:extLst>
              <a:ext uri="{FF2B5EF4-FFF2-40B4-BE49-F238E27FC236}">
                <a16:creationId xmlns:a16="http://schemas.microsoft.com/office/drawing/2014/main" id="{82F29B89-9E57-8DA3-0AB3-15C6C6F3932A}"/>
              </a:ext>
            </a:extLst>
          </p:cNvPr>
          <p:cNvSpPr/>
          <p:nvPr/>
        </p:nvSpPr>
        <p:spPr>
          <a:xfrm>
            <a:off x="1588770" y="2950845"/>
            <a:ext cx="8747760" cy="0"/>
          </a:xfrm>
          <a:prstGeom prst="line">
            <a:avLst/>
          </a:prstGeom>
          <a:noFill/>
          <a:ln w="57150">
            <a:solidFill>
              <a:srgbClr val="00B0F0"/>
            </a:solidFill>
            <a:prstDash val="solid"/>
            <a:headEnd type="none"/>
            <a:tailEnd type="none"/>
          </a:ln>
        </p:spPr>
        <p:txBody>
          <a:bodyPr/>
          <a:lstStyle/>
          <a:p>
            <a:endParaRPr lang="es-CO"/>
          </a:p>
        </p:txBody>
      </p:sp>
      <p:sp>
        <p:nvSpPr>
          <p:cNvPr id="22" name="Shape 20">
            <a:extLst>
              <a:ext uri="{FF2B5EF4-FFF2-40B4-BE49-F238E27FC236}">
                <a16:creationId xmlns:a16="http://schemas.microsoft.com/office/drawing/2014/main" id="{33BAA2C7-2826-4393-6A61-31A59E0DE30F}"/>
              </a:ext>
            </a:extLst>
          </p:cNvPr>
          <p:cNvSpPr/>
          <p:nvPr/>
        </p:nvSpPr>
        <p:spPr>
          <a:xfrm>
            <a:off x="10342245" y="1207135"/>
            <a:ext cx="0" cy="1758950"/>
          </a:xfrm>
          <a:prstGeom prst="line">
            <a:avLst/>
          </a:prstGeom>
          <a:noFill/>
          <a:ln w="57150">
            <a:solidFill>
              <a:srgbClr val="00B0F0"/>
            </a:solidFill>
            <a:prstDash val="solid"/>
            <a:headEnd type="none"/>
            <a:tailEnd type="none"/>
          </a:ln>
        </p:spPr>
        <p:txBody>
          <a:bodyPr/>
          <a:lstStyle/>
          <a:p>
            <a:endParaRPr lang="es-CO"/>
          </a:p>
        </p:txBody>
      </p:sp>
      <p:sp>
        <p:nvSpPr>
          <p:cNvPr id="23" name="Shape 21">
            <a:extLst>
              <a:ext uri="{FF2B5EF4-FFF2-40B4-BE49-F238E27FC236}">
                <a16:creationId xmlns:a16="http://schemas.microsoft.com/office/drawing/2014/main" id="{21179B99-97E3-32FC-A40D-B6B85E44C6D0}"/>
              </a:ext>
            </a:extLst>
          </p:cNvPr>
          <p:cNvSpPr/>
          <p:nvPr/>
        </p:nvSpPr>
        <p:spPr>
          <a:xfrm>
            <a:off x="1583055" y="1223645"/>
            <a:ext cx="0" cy="1758950"/>
          </a:xfrm>
          <a:prstGeom prst="line">
            <a:avLst/>
          </a:prstGeom>
          <a:noFill/>
          <a:ln w="57150">
            <a:solidFill>
              <a:srgbClr val="00B0F0"/>
            </a:solidFill>
            <a:prstDash val="solid"/>
            <a:headEnd type="none"/>
            <a:tailEnd type="none"/>
          </a:ln>
        </p:spPr>
        <p:txBody>
          <a:bodyPr/>
          <a:lstStyle/>
          <a:p>
            <a:endParaRPr lang="es-CO"/>
          </a:p>
        </p:txBody>
      </p:sp>
      <p:sp>
        <p:nvSpPr>
          <p:cNvPr id="24" name="Shape 22">
            <a:extLst>
              <a:ext uri="{FF2B5EF4-FFF2-40B4-BE49-F238E27FC236}">
                <a16:creationId xmlns:a16="http://schemas.microsoft.com/office/drawing/2014/main" id="{F67F6392-E80A-7D4C-EFC0-54D6C5406536}"/>
              </a:ext>
            </a:extLst>
          </p:cNvPr>
          <p:cNvSpPr/>
          <p:nvPr/>
        </p:nvSpPr>
        <p:spPr>
          <a:xfrm>
            <a:off x="1557020" y="1210945"/>
            <a:ext cx="742315" cy="0"/>
          </a:xfrm>
          <a:prstGeom prst="line">
            <a:avLst/>
          </a:prstGeom>
          <a:noFill/>
          <a:ln w="57150">
            <a:solidFill>
              <a:srgbClr val="00B0F0"/>
            </a:solidFill>
            <a:prstDash val="solid"/>
            <a:headEnd type="none"/>
            <a:tailEnd type="none"/>
          </a:ln>
        </p:spPr>
        <p:txBody>
          <a:bodyPr/>
          <a:lstStyle/>
          <a:p>
            <a:endParaRPr lang="es-CO"/>
          </a:p>
        </p:txBody>
      </p:sp>
      <p:pic>
        <p:nvPicPr>
          <p:cNvPr id="25" name="Image 0" descr="https://kimi-img.moonshot.cn/pub/slides/slides_tmpl/image/25-08-27-19:57:41-d2nf5d98bjvh7rlivslg.png">
            <a:extLst>
              <a:ext uri="{FF2B5EF4-FFF2-40B4-BE49-F238E27FC236}">
                <a16:creationId xmlns:a16="http://schemas.microsoft.com/office/drawing/2014/main" id="{329E25D5-764E-485F-7550-A6AD4D49D4C8}"/>
              </a:ext>
            </a:extLst>
          </p:cNvPr>
          <p:cNvPicPr>
            <a:picLocks noChangeAspect="1"/>
          </p:cNvPicPr>
          <p:nvPr/>
        </p:nvPicPr>
        <p:blipFill>
          <a:blip r:embed="rId3"/>
          <a:srcRect b="42278"/>
          <a:stretch/>
        </p:blipFill>
        <p:spPr>
          <a:xfrm>
            <a:off x="2338070" y="2733675"/>
            <a:ext cx="7030085" cy="4124325"/>
          </a:xfrm>
          <a:prstGeom prst="rect">
            <a:avLst/>
          </a:prstGeom>
        </p:spPr>
      </p:pic>
    </p:spTree>
    <p:extLst>
      <p:ext uri="{BB962C8B-B14F-4D97-AF65-F5344CB8AC3E}">
        <p14:creationId xmlns:p14="http://schemas.microsoft.com/office/powerpoint/2010/main" val="368114497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A0477-8F00-20EE-0BFF-C8BE9EE8DE79}"/>
            </a:ext>
          </a:extLst>
        </p:cNvPr>
        <p:cNvGrpSpPr/>
        <p:nvPr/>
      </p:nvGrpSpPr>
      <p:grpSpPr>
        <a:xfrm>
          <a:off x="0" y="0"/>
          <a:ext cx="0" cy="0"/>
          <a:chOff x="0" y="0"/>
          <a:chExt cx="0" cy="0"/>
        </a:xfrm>
      </p:grpSpPr>
      <p:pic>
        <p:nvPicPr>
          <p:cNvPr id="2" name="Image 0" descr="https://kimi-img.moonshot.cn/pub/slides/slides_tmpl/image/25-08-27-19:57:41-d2nf5d98bjvh7rlivsmg.png">
            <a:extLst>
              <a:ext uri="{FF2B5EF4-FFF2-40B4-BE49-F238E27FC236}">
                <a16:creationId xmlns:a16="http://schemas.microsoft.com/office/drawing/2014/main" id="{97C83945-FB42-3BFB-4282-EE4092B4DCB3}"/>
              </a:ext>
            </a:extLst>
          </p:cNvPr>
          <p:cNvPicPr>
            <a:picLocks noChangeAspect="1"/>
          </p:cNvPicPr>
          <p:nvPr/>
        </p:nvPicPr>
        <p:blipFill>
          <a:blip r:embed="rId3"/>
          <a:stretch>
            <a:fillRect/>
          </a:stretch>
        </p:blipFill>
        <p:spPr>
          <a:xfrm>
            <a:off x="4558665" y="1141095"/>
            <a:ext cx="3619500" cy="3912870"/>
          </a:xfrm>
          <a:prstGeom prst="rect">
            <a:avLst/>
          </a:prstGeom>
        </p:spPr>
      </p:pic>
      <p:sp>
        <p:nvSpPr>
          <p:cNvPr id="3" name="Shape 0">
            <a:extLst>
              <a:ext uri="{FF2B5EF4-FFF2-40B4-BE49-F238E27FC236}">
                <a16:creationId xmlns:a16="http://schemas.microsoft.com/office/drawing/2014/main" id="{7A5DC544-5FE1-3CEC-23B0-8F26FB0503F7}"/>
              </a:ext>
            </a:extLst>
          </p:cNvPr>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a:extLst>
              <a:ext uri="{FF2B5EF4-FFF2-40B4-BE49-F238E27FC236}">
                <a16:creationId xmlns:a16="http://schemas.microsoft.com/office/drawing/2014/main" id="{5664D393-4411-32F4-CF67-91B6CF505ECB}"/>
              </a:ext>
            </a:extLst>
          </p:cNvPr>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a:extLst>
              <a:ext uri="{FF2B5EF4-FFF2-40B4-BE49-F238E27FC236}">
                <a16:creationId xmlns:a16="http://schemas.microsoft.com/office/drawing/2014/main" id="{EAFB77E7-4075-5BEA-BA19-BE8761425622}"/>
              </a:ext>
            </a:extLst>
          </p:cNvPr>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a:extLst>
              <a:ext uri="{FF2B5EF4-FFF2-40B4-BE49-F238E27FC236}">
                <a16:creationId xmlns:a16="http://schemas.microsoft.com/office/drawing/2014/main" id="{8F6855E1-41DB-EFAF-2C63-F0C5062B0C60}"/>
              </a:ext>
            </a:extLst>
          </p:cNvPr>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a:extLst>
              <a:ext uri="{FF2B5EF4-FFF2-40B4-BE49-F238E27FC236}">
                <a16:creationId xmlns:a16="http://schemas.microsoft.com/office/drawing/2014/main" id="{B4ED527F-14ED-6E92-2EEF-EEBD38AEF7FF}"/>
              </a:ext>
            </a:extLst>
          </p:cNvPr>
          <p:cNvSpPr/>
          <p:nvPr/>
        </p:nvSpPr>
        <p:spPr>
          <a:xfrm>
            <a:off x="1920240" y="5044549"/>
            <a:ext cx="8643620" cy="830997"/>
          </a:xfrm>
          <a:prstGeom prst="rect">
            <a:avLst/>
          </a:prstGeom>
          <a:noFill/>
          <a:ln/>
        </p:spPr>
        <p:txBody>
          <a:bodyPr wrap="square" lIns="91440" tIns="45720" rIns="91440" bIns="45720" rtlCol="0" anchor="ctr">
            <a:spAutoFit/>
          </a:bodyPr>
          <a:lstStyle/>
          <a:p>
            <a:pPr algn="ctr">
              <a:lnSpc>
                <a:spcPct val="100000"/>
              </a:lnSpc>
            </a:pPr>
            <a:r>
              <a:rPr lang="en-US" sz="4800" b="1" dirty="0">
                <a:solidFill>
                  <a:srgbClr val="000000"/>
                </a:solidFill>
                <a:latin typeface="MiSans" pitchFamily="34" charset="0"/>
                <a:ea typeface="MiSans" pitchFamily="34" charset="-122"/>
                <a:cs typeface="MiSans" pitchFamily="34" charset="-120"/>
              </a:rPr>
              <a:t>CARGAR Y EXPLORAR LA BD</a:t>
            </a:r>
            <a:endParaRPr lang="en-US" sz="4800" dirty="0"/>
          </a:p>
        </p:txBody>
      </p:sp>
      <p:sp>
        <p:nvSpPr>
          <p:cNvPr id="8" name="Text 5">
            <a:extLst>
              <a:ext uri="{FF2B5EF4-FFF2-40B4-BE49-F238E27FC236}">
                <a16:creationId xmlns:a16="http://schemas.microsoft.com/office/drawing/2014/main" id="{4A0D39CC-C0A7-A2A2-409C-48B6C7831232}"/>
              </a:ext>
            </a:extLst>
          </p:cNvPr>
          <p:cNvSpPr/>
          <p:nvPr/>
        </p:nvSpPr>
        <p:spPr>
          <a:xfrm>
            <a:off x="3447415" y="263248"/>
            <a:ext cx="5640070" cy="1107996"/>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1</a:t>
            </a:r>
            <a:endParaRPr lang="en-US" sz="1600" dirty="0"/>
          </a:p>
        </p:txBody>
      </p:sp>
      <p:sp>
        <p:nvSpPr>
          <p:cNvPr id="9" name="Shape 6">
            <a:extLst>
              <a:ext uri="{FF2B5EF4-FFF2-40B4-BE49-F238E27FC236}">
                <a16:creationId xmlns:a16="http://schemas.microsoft.com/office/drawing/2014/main" id="{3D1076A6-72FB-CE4D-C1A3-4F58B73930DA}"/>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a:extLst>
              <a:ext uri="{FF2B5EF4-FFF2-40B4-BE49-F238E27FC236}">
                <a16:creationId xmlns:a16="http://schemas.microsoft.com/office/drawing/2014/main" id="{56C8E5E2-A5E7-5BB1-0379-F18375383F1B}"/>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a:extLst>
              <a:ext uri="{FF2B5EF4-FFF2-40B4-BE49-F238E27FC236}">
                <a16:creationId xmlns:a16="http://schemas.microsoft.com/office/drawing/2014/main" id="{C24656DA-C5ED-6599-DA23-A1EA46E4289A}"/>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a:extLst>
              <a:ext uri="{FF2B5EF4-FFF2-40B4-BE49-F238E27FC236}">
                <a16:creationId xmlns:a16="http://schemas.microsoft.com/office/drawing/2014/main" id="{0FD14F93-C05A-6FAC-0026-FE42F7D6E58D}"/>
              </a:ext>
            </a:extLst>
          </p:cNvPr>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a:extLst>
              <a:ext uri="{FF2B5EF4-FFF2-40B4-BE49-F238E27FC236}">
                <a16:creationId xmlns:a16="http://schemas.microsoft.com/office/drawing/2014/main" id="{89AAD5CC-7505-9618-6028-B227F75071F6}"/>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a:extLst>
              <a:ext uri="{FF2B5EF4-FFF2-40B4-BE49-F238E27FC236}">
                <a16:creationId xmlns:a16="http://schemas.microsoft.com/office/drawing/2014/main" id="{1EC6366C-6804-9279-E67F-3912EC258444}"/>
              </a:ext>
            </a:extLst>
          </p:cNvPr>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a:extLst>
              <a:ext uri="{FF2B5EF4-FFF2-40B4-BE49-F238E27FC236}">
                <a16:creationId xmlns:a16="http://schemas.microsoft.com/office/drawing/2014/main" id="{0B4C6E0B-5161-763F-BC8D-9FD31A5CE76E}"/>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a:extLst>
              <a:ext uri="{FF2B5EF4-FFF2-40B4-BE49-F238E27FC236}">
                <a16:creationId xmlns:a16="http://schemas.microsoft.com/office/drawing/2014/main" id="{2301E7CA-BD56-69CA-8331-85D23FE50A55}"/>
              </a:ext>
            </a:extLst>
          </p:cNvPr>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a:extLst>
              <a:ext uri="{FF2B5EF4-FFF2-40B4-BE49-F238E27FC236}">
                <a16:creationId xmlns:a16="http://schemas.microsoft.com/office/drawing/2014/main" id="{78962C4D-AF40-8B45-D0A0-187985F57A7A}"/>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a:extLst>
              <a:ext uri="{FF2B5EF4-FFF2-40B4-BE49-F238E27FC236}">
                <a16:creationId xmlns:a16="http://schemas.microsoft.com/office/drawing/2014/main" id="{266B6225-2E36-A61B-4725-40EE1F0B94F8}"/>
              </a:ext>
            </a:extLst>
          </p:cNvPr>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a:extLst>
              <a:ext uri="{FF2B5EF4-FFF2-40B4-BE49-F238E27FC236}">
                <a16:creationId xmlns:a16="http://schemas.microsoft.com/office/drawing/2014/main" id="{137C0C64-6E72-A288-87C2-9CE20062EE5D}"/>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extLst>
      <p:ext uri="{BB962C8B-B14F-4D97-AF65-F5344CB8AC3E}">
        <p14:creationId xmlns:p14="http://schemas.microsoft.com/office/powerpoint/2010/main" val="308383869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61A3C-AC8D-0A02-6188-F08D674276C3}"/>
            </a:ext>
          </a:extLst>
        </p:cNvPr>
        <p:cNvGrpSpPr/>
        <p:nvPr/>
      </p:nvGrpSpPr>
      <p:grpSpPr>
        <a:xfrm>
          <a:off x="0" y="0"/>
          <a:ext cx="0" cy="0"/>
          <a:chOff x="0" y="0"/>
          <a:chExt cx="0" cy="0"/>
        </a:xfrm>
      </p:grpSpPr>
      <p:pic>
        <p:nvPicPr>
          <p:cNvPr id="12" name="Imagen 11">
            <a:extLst>
              <a:ext uri="{FF2B5EF4-FFF2-40B4-BE49-F238E27FC236}">
                <a16:creationId xmlns:a16="http://schemas.microsoft.com/office/drawing/2014/main" id="{616C3D9E-A80C-4BD4-5EBA-612ED6D6BF29}"/>
              </a:ext>
            </a:extLst>
          </p:cNvPr>
          <p:cNvPicPr>
            <a:picLocks noChangeAspect="1"/>
          </p:cNvPicPr>
          <p:nvPr/>
        </p:nvPicPr>
        <p:blipFill>
          <a:blip r:embed="rId3"/>
          <a:stretch>
            <a:fillRect/>
          </a:stretch>
        </p:blipFill>
        <p:spPr>
          <a:xfrm>
            <a:off x="1801188" y="4834182"/>
            <a:ext cx="1871161" cy="1871161"/>
          </a:xfrm>
          <a:prstGeom prst="rect">
            <a:avLst/>
          </a:prstGeom>
        </p:spPr>
      </p:pic>
      <p:pic>
        <p:nvPicPr>
          <p:cNvPr id="3" name="Imagen 2">
            <a:extLst>
              <a:ext uri="{FF2B5EF4-FFF2-40B4-BE49-F238E27FC236}">
                <a16:creationId xmlns:a16="http://schemas.microsoft.com/office/drawing/2014/main" id="{1EF1886F-BCC7-8B34-3E55-2CB2FD316176}"/>
              </a:ext>
            </a:extLst>
          </p:cNvPr>
          <p:cNvPicPr>
            <a:picLocks noChangeAspect="1"/>
          </p:cNvPicPr>
          <p:nvPr/>
        </p:nvPicPr>
        <p:blipFill>
          <a:blip r:embed="rId4"/>
          <a:stretch>
            <a:fillRect/>
          </a:stretch>
        </p:blipFill>
        <p:spPr>
          <a:xfrm>
            <a:off x="167875" y="152657"/>
            <a:ext cx="4212396" cy="4398658"/>
          </a:xfrm>
          <a:prstGeom prst="rect">
            <a:avLst/>
          </a:prstGeom>
        </p:spPr>
      </p:pic>
      <p:pic>
        <p:nvPicPr>
          <p:cNvPr id="5" name="Imagen 4">
            <a:extLst>
              <a:ext uri="{FF2B5EF4-FFF2-40B4-BE49-F238E27FC236}">
                <a16:creationId xmlns:a16="http://schemas.microsoft.com/office/drawing/2014/main" id="{30CF2672-3BFA-4BA1-AA03-A467D4267F64}"/>
              </a:ext>
            </a:extLst>
          </p:cNvPr>
          <p:cNvPicPr>
            <a:picLocks noChangeAspect="1"/>
          </p:cNvPicPr>
          <p:nvPr/>
        </p:nvPicPr>
        <p:blipFill>
          <a:blip r:embed="rId5"/>
          <a:stretch>
            <a:fillRect/>
          </a:stretch>
        </p:blipFill>
        <p:spPr>
          <a:xfrm>
            <a:off x="4852219" y="136268"/>
            <a:ext cx="6699958" cy="3787922"/>
          </a:xfrm>
          <a:prstGeom prst="rect">
            <a:avLst/>
          </a:prstGeom>
        </p:spPr>
      </p:pic>
      <p:pic>
        <p:nvPicPr>
          <p:cNvPr id="7" name="Imagen 6">
            <a:extLst>
              <a:ext uri="{FF2B5EF4-FFF2-40B4-BE49-F238E27FC236}">
                <a16:creationId xmlns:a16="http://schemas.microsoft.com/office/drawing/2014/main" id="{37C7B3B3-CA79-03B2-592A-9A08CEC0812E}"/>
              </a:ext>
            </a:extLst>
          </p:cNvPr>
          <p:cNvPicPr>
            <a:picLocks noChangeAspect="1"/>
          </p:cNvPicPr>
          <p:nvPr/>
        </p:nvPicPr>
        <p:blipFill>
          <a:blip r:embed="rId6"/>
          <a:stretch>
            <a:fillRect/>
          </a:stretch>
        </p:blipFill>
        <p:spPr>
          <a:xfrm>
            <a:off x="5480670" y="4415047"/>
            <a:ext cx="6543455" cy="2306685"/>
          </a:xfrm>
          <a:prstGeom prst="rect">
            <a:avLst/>
          </a:prstGeom>
        </p:spPr>
      </p:pic>
    </p:spTree>
    <p:extLst>
      <p:ext uri="{BB962C8B-B14F-4D97-AF65-F5344CB8AC3E}">
        <p14:creationId xmlns:p14="http://schemas.microsoft.com/office/powerpoint/2010/main" val="1990593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3F4F6"/>
        </a:solidFill>
        <a:effectLst/>
      </p:bgPr>
    </p:bg>
    <p:spTree>
      <p:nvGrpSpPr>
        <p:cNvPr id="1" name=""/>
        <p:cNvGrpSpPr/>
        <p:nvPr/>
      </p:nvGrpSpPr>
      <p:grpSpPr>
        <a:xfrm>
          <a:off x="0" y="0"/>
          <a:ext cx="0" cy="0"/>
          <a:chOff x="0" y="0"/>
          <a:chExt cx="0" cy="0"/>
        </a:xfrm>
      </p:grpSpPr>
      <p:sp>
        <p:nvSpPr>
          <p:cNvPr id="2" name="Shape 0"/>
          <p:cNvSpPr/>
          <p:nvPr/>
        </p:nvSpPr>
        <p:spPr>
          <a:xfrm>
            <a:off x="1905000" y="2209800"/>
            <a:ext cx="1371600" cy="1219200"/>
          </a:xfrm>
          <a:custGeom>
            <a:avLst/>
            <a:gdLst/>
            <a:ahLst/>
            <a:cxnLst/>
            <a:rect l="l" t="t" r="r" b="b"/>
            <a:pathLst>
              <a:path w="1371600" h="1219200">
                <a:moveTo>
                  <a:pt x="152400" y="152400"/>
                </a:moveTo>
                <a:cubicBezTo>
                  <a:pt x="68342" y="152400"/>
                  <a:pt x="0" y="220742"/>
                  <a:pt x="0" y="304800"/>
                </a:cubicBezTo>
                <a:lnTo>
                  <a:pt x="0" y="914400"/>
                </a:lnTo>
                <a:cubicBezTo>
                  <a:pt x="0" y="998458"/>
                  <a:pt x="68342" y="1066800"/>
                  <a:pt x="152400" y="1066800"/>
                </a:cubicBezTo>
                <a:lnTo>
                  <a:pt x="1219200" y="1066800"/>
                </a:lnTo>
                <a:cubicBezTo>
                  <a:pt x="1303258" y="1066800"/>
                  <a:pt x="1371600" y="998458"/>
                  <a:pt x="1371600" y="914400"/>
                </a:cubicBezTo>
                <a:lnTo>
                  <a:pt x="1371600" y="304800"/>
                </a:lnTo>
                <a:cubicBezTo>
                  <a:pt x="1371600" y="220742"/>
                  <a:pt x="1303258" y="152400"/>
                  <a:pt x="1219200" y="152400"/>
                </a:cubicBezTo>
                <a:lnTo>
                  <a:pt x="152400" y="152400"/>
                </a:lnTo>
                <a:close/>
                <a:moveTo>
                  <a:pt x="190500" y="304800"/>
                </a:moveTo>
                <a:lnTo>
                  <a:pt x="266700" y="304800"/>
                </a:lnTo>
                <a:cubicBezTo>
                  <a:pt x="287655" y="304800"/>
                  <a:pt x="304800" y="321945"/>
                  <a:pt x="304800" y="342900"/>
                </a:cubicBezTo>
                <a:lnTo>
                  <a:pt x="304800" y="419100"/>
                </a:lnTo>
                <a:cubicBezTo>
                  <a:pt x="304800" y="440055"/>
                  <a:pt x="287655" y="457200"/>
                  <a:pt x="266700" y="457200"/>
                </a:cubicBezTo>
                <a:lnTo>
                  <a:pt x="190500" y="457200"/>
                </a:lnTo>
                <a:cubicBezTo>
                  <a:pt x="169545" y="457200"/>
                  <a:pt x="152400" y="440055"/>
                  <a:pt x="152400" y="419100"/>
                </a:cubicBezTo>
                <a:lnTo>
                  <a:pt x="152400" y="342900"/>
                </a:lnTo>
                <a:cubicBezTo>
                  <a:pt x="152400" y="321945"/>
                  <a:pt x="169545" y="304800"/>
                  <a:pt x="190500" y="304800"/>
                </a:cubicBezTo>
                <a:close/>
                <a:moveTo>
                  <a:pt x="152400" y="571500"/>
                </a:moveTo>
                <a:cubicBezTo>
                  <a:pt x="152400" y="550545"/>
                  <a:pt x="169545" y="533400"/>
                  <a:pt x="190500" y="533400"/>
                </a:cubicBezTo>
                <a:lnTo>
                  <a:pt x="266700" y="533400"/>
                </a:lnTo>
                <a:cubicBezTo>
                  <a:pt x="287655" y="533400"/>
                  <a:pt x="304800" y="550545"/>
                  <a:pt x="304800" y="571500"/>
                </a:cubicBezTo>
                <a:lnTo>
                  <a:pt x="304800" y="647700"/>
                </a:lnTo>
                <a:cubicBezTo>
                  <a:pt x="304800" y="668655"/>
                  <a:pt x="287655" y="685800"/>
                  <a:pt x="266700" y="685800"/>
                </a:cubicBezTo>
                <a:lnTo>
                  <a:pt x="190500" y="685800"/>
                </a:lnTo>
                <a:cubicBezTo>
                  <a:pt x="169545" y="685800"/>
                  <a:pt x="152400" y="668655"/>
                  <a:pt x="152400" y="647700"/>
                </a:cubicBezTo>
                <a:lnTo>
                  <a:pt x="152400" y="571500"/>
                </a:lnTo>
                <a:close/>
                <a:moveTo>
                  <a:pt x="419100" y="304800"/>
                </a:moveTo>
                <a:lnTo>
                  <a:pt x="495300" y="304800"/>
                </a:lnTo>
                <a:cubicBezTo>
                  <a:pt x="516255" y="304800"/>
                  <a:pt x="533400" y="321945"/>
                  <a:pt x="533400" y="342900"/>
                </a:cubicBezTo>
                <a:lnTo>
                  <a:pt x="533400" y="419100"/>
                </a:lnTo>
                <a:cubicBezTo>
                  <a:pt x="533400" y="440055"/>
                  <a:pt x="516255" y="457200"/>
                  <a:pt x="495300" y="457200"/>
                </a:cubicBezTo>
                <a:lnTo>
                  <a:pt x="419100" y="457200"/>
                </a:lnTo>
                <a:cubicBezTo>
                  <a:pt x="398145" y="457200"/>
                  <a:pt x="381000" y="440055"/>
                  <a:pt x="381000" y="419100"/>
                </a:cubicBezTo>
                <a:lnTo>
                  <a:pt x="381000" y="342900"/>
                </a:lnTo>
                <a:cubicBezTo>
                  <a:pt x="381000" y="321945"/>
                  <a:pt x="398145" y="304800"/>
                  <a:pt x="419100" y="304800"/>
                </a:cubicBezTo>
                <a:close/>
                <a:moveTo>
                  <a:pt x="381000" y="571500"/>
                </a:moveTo>
                <a:cubicBezTo>
                  <a:pt x="381000" y="550545"/>
                  <a:pt x="398145" y="533400"/>
                  <a:pt x="419100" y="533400"/>
                </a:cubicBezTo>
                <a:lnTo>
                  <a:pt x="495300" y="533400"/>
                </a:lnTo>
                <a:cubicBezTo>
                  <a:pt x="516255" y="533400"/>
                  <a:pt x="533400" y="550545"/>
                  <a:pt x="533400" y="571500"/>
                </a:cubicBezTo>
                <a:lnTo>
                  <a:pt x="533400" y="647700"/>
                </a:lnTo>
                <a:cubicBezTo>
                  <a:pt x="533400" y="668655"/>
                  <a:pt x="516255" y="685800"/>
                  <a:pt x="495300" y="685800"/>
                </a:cubicBezTo>
                <a:lnTo>
                  <a:pt x="419100" y="685800"/>
                </a:lnTo>
                <a:cubicBezTo>
                  <a:pt x="398145" y="685800"/>
                  <a:pt x="381000" y="668655"/>
                  <a:pt x="381000" y="647700"/>
                </a:cubicBezTo>
                <a:lnTo>
                  <a:pt x="381000" y="571500"/>
                </a:lnTo>
                <a:close/>
                <a:moveTo>
                  <a:pt x="419100" y="762000"/>
                </a:moveTo>
                <a:lnTo>
                  <a:pt x="952500" y="762000"/>
                </a:lnTo>
                <a:cubicBezTo>
                  <a:pt x="973455" y="762000"/>
                  <a:pt x="990600" y="779145"/>
                  <a:pt x="990600" y="800100"/>
                </a:cubicBezTo>
                <a:lnTo>
                  <a:pt x="990600" y="876300"/>
                </a:lnTo>
                <a:cubicBezTo>
                  <a:pt x="990600" y="897255"/>
                  <a:pt x="973455" y="914400"/>
                  <a:pt x="952500" y="914400"/>
                </a:cubicBezTo>
                <a:lnTo>
                  <a:pt x="419100" y="914400"/>
                </a:lnTo>
                <a:cubicBezTo>
                  <a:pt x="398145" y="914400"/>
                  <a:pt x="381000" y="897255"/>
                  <a:pt x="381000" y="876300"/>
                </a:cubicBezTo>
                <a:lnTo>
                  <a:pt x="381000" y="800100"/>
                </a:lnTo>
                <a:cubicBezTo>
                  <a:pt x="381000" y="779145"/>
                  <a:pt x="398145" y="762000"/>
                  <a:pt x="419100" y="762000"/>
                </a:cubicBezTo>
                <a:close/>
                <a:moveTo>
                  <a:pt x="609600" y="342900"/>
                </a:moveTo>
                <a:cubicBezTo>
                  <a:pt x="609600" y="321945"/>
                  <a:pt x="626745" y="304800"/>
                  <a:pt x="647700" y="304800"/>
                </a:cubicBezTo>
                <a:lnTo>
                  <a:pt x="723900" y="304800"/>
                </a:lnTo>
                <a:cubicBezTo>
                  <a:pt x="744855" y="304800"/>
                  <a:pt x="762000" y="321945"/>
                  <a:pt x="762000" y="342900"/>
                </a:cubicBezTo>
                <a:lnTo>
                  <a:pt x="762000" y="419100"/>
                </a:lnTo>
                <a:cubicBezTo>
                  <a:pt x="762000" y="440055"/>
                  <a:pt x="744855" y="457200"/>
                  <a:pt x="723900" y="457200"/>
                </a:cubicBezTo>
                <a:lnTo>
                  <a:pt x="647700" y="457200"/>
                </a:lnTo>
                <a:cubicBezTo>
                  <a:pt x="626745" y="457200"/>
                  <a:pt x="609600" y="440055"/>
                  <a:pt x="609600" y="419100"/>
                </a:cubicBezTo>
                <a:lnTo>
                  <a:pt x="609600" y="342900"/>
                </a:lnTo>
                <a:close/>
                <a:moveTo>
                  <a:pt x="647700" y="533400"/>
                </a:moveTo>
                <a:lnTo>
                  <a:pt x="723900" y="533400"/>
                </a:lnTo>
                <a:cubicBezTo>
                  <a:pt x="744855" y="533400"/>
                  <a:pt x="762000" y="550545"/>
                  <a:pt x="762000" y="571500"/>
                </a:cubicBezTo>
                <a:lnTo>
                  <a:pt x="762000" y="647700"/>
                </a:lnTo>
                <a:cubicBezTo>
                  <a:pt x="762000" y="668655"/>
                  <a:pt x="744855" y="685800"/>
                  <a:pt x="723900" y="685800"/>
                </a:cubicBezTo>
                <a:lnTo>
                  <a:pt x="647700" y="685800"/>
                </a:lnTo>
                <a:cubicBezTo>
                  <a:pt x="626745" y="685800"/>
                  <a:pt x="609600" y="668655"/>
                  <a:pt x="609600" y="647700"/>
                </a:cubicBezTo>
                <a:lnTo>
                  <a:pt x="609600" y="571500"/>
                </a:lnTo>
                <a:cubicBezTo>
                  <a:pt x="609600" y="550545"/>
                  <a:pt x="626745" y="533400"/>
                  <a:pt x="647700" y="533400"/>
                </a:cubicBezTo>
                <a:close/>
                <a:moveTo>
                  <a:pt x="838200" y="342900"/>
                </a:moveTo>
                <a:cubicBezTo>
                  <a:pt x="838200" y="321945"/>
                  <a:pt x="855345" y="304800"/>
                  <a:pt x="876300" y="304800"/>
                </a:cubicBezTo>
                <a:lnTo>
                  <a:pt x="952500" y="304800"/>
                </a:lnTo>
                <a:cubicBezTo>
                  <a:pt x="973455" y="304800"/>
                  <a:pt x="990600" y="321945"/>
                  <a:pt x="990600" y="342900"/>
                </a:cubicBezTo>
                <a:lnTo>
                  <a:pt x="990600" y="419100"/>
                </a:lnTo>
                <a:cubicBezTo>
                  <a:pt x="990600" y="440055"/>
                  <a:pt x="973455" y="457200"/>
                  <a:pt x="952500" y="457200"/>
                </a:cubicBezTo>
                <a:lnTo>
                  <a:pt x="876300" y="457200"/>
                </a:lnTo>
                <a:cubicBezTo>
                  <a:pt x="855345" y="457200"/>
                  <a:pt x="838200" y="440055"/>
                  <a:pt x="838200" y="419100"/>
                </a:cubicBezTo>
                <a:lnTo>
                  <a:pt x="838200" y="342900"/>
                </a:lnTo>
                <a:close/>
                <a:moveTo>
                  <a:pt x="876300" y="533400"/>
                </a:moveTo>
                <a:lnTo>
                  <a:pt x="952500" y="533400"/>
                </a:lnTo>
                <a:cubicBezTo>
                  <a:pt x="973455" y="533400"/>
                  <a:pt x="990600" y="550545"/>
                  <a:pt x="990600" y="571500"/>
                </a:cubicBezTo>
                <a:lnTo>
                  <a:pt x="990600" y="647700"/>
                </a:lnTo>
                <a:cubicBezTo>
                  <a:pt x="990600" y="668655"/>
                  <a:pt x="973455" y="685800"/>
                  <a:pt x="952500" y="685800"/>
                </a:cubicBezTo>
                <a:lnTo>
                  <a:pt x="876300" y="685800"/>
                </a:lnTo>
                <a:cubicBezTo>
                  <a:pt x="855345" y="685800"/>
                  <a:pt x="838200" y="668655"/>
                  <a:pt x="838200" y="647700"/>
                </a:cubicBezTo>
                <a:lnTo>
                  <a:pt x="838200" y="571500"/>
                </a:lnTo>
                <a:cubicBezTo>
                  <a:pt x="838200" y="550545"/>
                  <a:pt x="855345" y="533400"/>
                  <a:pt x="876300" y="533400"/>
                </a:cubicBezTo>
                <a:close/>
                <a:moveTo>
                  <a:pt x="1066800" y="342900"/>
                </a:moveTo>
                <a:cubicBezTo>
                  <a:pt x="1066800" y="321945"/>
                  <a:pt x="1083945" y="304800"/>
                  <a:pt x="1104900" y="304800"/>
                </a:cubicBezTo>
                <a:lnTo>
                  <a:pt x="1181100" y="304800"/>
                </a:lnTo>
                <a:cubicBezTo>
                  <a:pt x="1202055" y="304800"/>
                  <a:pt x="1219200" y="321945"/>
                  <a:pt x="1219200" y="342900"/>
                </a:cubicBezTo>
                <a:lnTo>
                  <a:pt x="1219200" y="419100"/>
                </a:lnTo>
                <a:cubicBezTo>
                  <a:pt x="1219200" y="440055"/>
                  <a:pt x="1202055" y="457200"/>
                  <a:pt x="1181100" y="457200"/>
                </a:cubicBezTo>
                <a:lnTo>
                  <a:pt x="1104900" y="457200"/>
                </a:lnTo>
                <a:cubicBezTo>
                  <a:pt x="1083945" y="457200"/>
                  <a:pt x="1066800" y="440055"/>
                  <a:pt x="1066800" y="419100"/>
                </a:cubicBezTo>
                <a:lnTo>
                  <a:pt x="1066800" y="342900"/>
                </a:lnTo>
                <a:close/>
                <a:moveTo>
                  <a:pt x="1104900" y="533400"/>
                </a:moveTo>
                <a:lnTo>
                  <a:pt x="1181100" y="533400"/>
                </a:lnTo>
                <a:cubicBezTo>
                  <a:pt x="1202055" y="533400"/>
                  <a:pt x="1219200" y="550545"/>
                  <a:pt x="1219200" y="571500"/>
                </a:cubicBezTo>
                <a:lnTo>
                  <a:pt x="1219200" y="647700"/>
                </a:lnTo>
                <a:cubicBezTo>
                  <a:pt x="1219200" y="668655"/>
                  <a:pt x="1202055" y="685800"/>
                  <a:pt x="1181100" y="685800"/>
                </a:cubicBezTo>
                <a:lnTo>
                  <a:pt x="1104900" y="685800"/>
                </a:lnTo>
                <a:cubicBezTo>
                  <a:pt x="1083945" y="685800"/>
                  <a:pt x="1066800" y="668655"/>
                  <a:pt x="1066800" y="647700"/>
                </a:cubicBezTo>
                <a:lnTo>
                  <a:pt x="1066800" y="571500"/>
                </a:lnTo>
                <a:cubicBezTo>
                  <a:pt x="1066800" y="550545"/>
                  <a:pt x="1083945" y="533400"/>
                  <a:pt x="1104900" y="533400"/>
                </a:cubicBezTo>
                <a:close/>
              </a:path>
            </a:pathLst>
          </a:custGeom>
          <a:solidFill>
            <a:srgbClr val="00AEEF"/>
          </a:solidFill>
          <a:ln/>
        </p:spPr>
        <p:txBody>
          <a:bodyPr/>
          <a:lstStyle/>
          <a:p>
            <a:endParaRPr lang="es-CO"/>
          </a:p>
        </p:txBody>
      </p:sp>
      <p:sp>
        <p:nvSpPr>
          <p:cNvPr id="3" name="Text 1"/>
          <p:cNvSpPr/>
          <p:nvPr/>
        </p:nvSpPr>
        <p:spPr>
          <a:xfrm>
            <a:off x="139700" y="3632200"/>
            <a:ext cx="4902200" cy="1016000"/>
          </a:xfrm>
          <a:prstGeom prst="rect">
            <a:avLst/>
          </a:prstGeom>
          <a:noFill/>
          <a:ln/>
        </p:spPr>
        <p:txBody>
          <a:bodyPr wrap="square" lIns="0" tIns="0" rIns="0" bIns="0" rtlCol="0" anchor="ctr"/>
          <a:lstStyle/>
          <a:p>
            <a:pPr algn="ctr">
              <a:lnSpc>
                <a:spcPct val="90000"/>
              </a:lnSpc>
            </a:pPr>
            <a:r>
              <a:rPr lang="en-US" sz="3600" b="1" dirty="0">
                <a:solidFill>
                  <a:srgbClr val="00AEEF"/>
                </a:solidFill>
                <a:latin typeface="Noto Sans SC" pitchFamily="34" charset="0"/>
                <a:ea typeface="Noto Sans SC" pitchFamily="34" charset="-122"/>
                <a:cs typeface="Noto Sans SC" pitchFamily="34" charset="-120"/>
              </a:rPr>
              <a:t>Captura de Datos con input()</a:t>
            </a:r>
            <a:endParaRPr lang="en-US" sz="1600" dirty="0"/>
          </a:p>
        </p:txBody>
      </p:sp>
      <p:sp>
        <p:nvSpPr>
          <p:cNvPr id="4" name="Text 2"/>
          <p:cNvSpPr/>
          <p:nvPr/>
        </p:nvSpPr>
        <p:spPr>
          <a:xfrm>
            <a:off x="5334000" y="755650"/>
            <a:ext cx="6705600" cy="609600"/>
          </a:xfrm>
          <a:prstGeom prst="rect">
            <a:avLst/>
          </a:prstGeom>
          <a:noFill/>
          <a:ln/>
        </p:spPr>
        <p:txBody>
          <a:bodyPr wrap="square" lIns="0" tIns="0" rIns="0" bIns="0" rtlCol="0" anchor="ctr"/>
          <a:lstStyle/>
          <a:p>
            <a:pPr>
              <a:lnSpc>
                <a:spcPct val="130000"/>
              </a:lnSpc>
            </a:pPr>
            <a:r>
              <a:rPr lang="en-US" sz="1600" dirty="0">
                <a:solidFill>
                  <a:srgbClr val="333333"/>
                </a:solidFill>
                <a:latin typeface="MiSans" pitchFamily="34" charset="0"/>
                <a:ea typeface="MiSans" pitchFamily="34" charset="-122"/>
                <a:cs typeface="MiSans" pitchFamily="34" charset="-120"/>
              </a:rPr>
              <a:t>La función </a:t>
            </a:r>
            <a:r>
              <a:rPr lang="en-US" sz="1600" dirty="0">
                <a:solidFill>
                  <a:srgbClr val="333333"/>
                </a:solidFill>
                <a:highlight>
                  <a:srgbClr val="E5E7EB">
                    <a:alpha val="100000"/>
                  </a:srgbClr>
                </a:highlight>
                <a:latin typeface="MiSans" pitchFamily="34" charset="0"/>
                <a:ea typeface="MiSans" pitchFamily="34" charset="-122"/>
                <a:cs typeface="MiSans" pitchFamily="34" charset="-120"/>
              </a:rPr>
              <a:t>input() </a:t>
            </a:r>
            <a:r>
              <a:rPr lang="en-US" sz="1600" dirty="0">
                <a:solidFill>
                  <a:srgbClr val="333333"/>
                </a:solidFill>
                <a:latin typeface="MiSans" pitchFamily="34" charset="0"/>
                <a:ea typeface="MiSans" pitchFamily="34" charset="-122"/>
                <a:cs typeface="MiSans" pitchFamily="34" charset="-120"/>
              </a:rPr>
              <a:t>permite que el programa interactúe con el usuario, recibiendo datos desde la consola.</a:t>
            </a:r>
            <a:endParaRPr lang="en-US" sz="1600" dirty="0"/>
          </a:p>
        </p:txBody>
      </p:sp>
      <p:sp>
        <p:nvSpPr>
          <p:cNvPr id="5" name="Shape 3"/>
          <p:cNvSpPr/>
          <p:nvPr/>
        </p:nvSpPr>
        <p:spPr>
          <a:xfrm>
            <a:off x="5334000" y="1568450"/>
            <a:ext cx="6604000" cy="1371600"/>
          </a:xfrm>
          <a:custGeom>
            <a:avLst/>
            <a:gdLst/>
            <a:ahLst/>
            <a:cxnLst/>
            <a:rect l="l" t="t" r="r" b="b"/>
            <a:pathLst>
              <a:path w="6604000" h="1371600">
                <a:moveTo>
                  <a:pt x="101594" y="0"/>
                </a:moveTo>
                <a:lnTo>
                  <a:pt x="6502406" y="0"/>
                </a:lnTo>
                <a:cubicBezTo>
                  <a:pt x="6558515" y="0"/>
                  <a:pt x="6604000" y="45485"/>
                  <a:pt x="6604000" y="101594"/>
                </a:cubicBezTo>
                <a:lnTo>
                  <a:pt x="6604000" y="1270006"/>
                </a:lnTo>
                <a:cubicBezTo>
                  <a:pt x="6604000" y="1326115"/>
                  <a:pt x="6558515" y="1371600"/>
                  <a:pt x="6502406" y="1371600"/>
                </a:cubicBezTo>
                <a:lnTo>
                  <a:pt x="101594" y="1371600"/>
                </a:lnTo>
                <a:cubicBezTo>
                  <a:pt x="45485" y="1371600"/>
                  <a:pt x="0" y="1326115"/>
                  <a:pt x="0" y="1270006"/>
                </a:cubicBezTo>
                <a:lnTo>
                  <a:pt x="0" y="101594"/>
                </a:lnTo>
                <a:cubicBezTo>
                  <a:pt x="0" y="45523"/>
                  <a:pt x="45523" y="0"/>
                  <a:pt x="101594" y="0"/>
                </a:cubicBezTo>
                <a:close/>
              </a:path>
            </a:pathLst>
          </a:custGeom>
          <a:solidFill>
            <a:srgbClr val="4080FF">
              <a:alpha val="10196"/>
            </a:srgbClr>
          </a:solidFill>
          <a:ln/>
        </p:spPr>
        <p:txBody>
          <a:bodyPr/>
          <a:lstStyle/>
          <a:p>
            <a:endParaRPr lang="es-CO"/>
          </a:p>
        </p:txBody>
      </p:sp>
      <p:sp>
        <p:nvSpPr>
          <p:cNvPr id="6" name="Text 4"/>
          <p:cNvSpPr/>
          <p:nvPr/>
        </p:nvSpPr>
        <p:spPr>
          <a:xfrm>
            <a:off x="5486400" y="1720850"/>
            <a:ext cx="6400800" cy="304800"/>
          </a:xfrm>
          <a:prstGeom prst="rect">
            <a:avLst/>
          </a:prstGeom>
          <a:noFill/>
          <a:ln/>
        </p:spPr>
        <p:txBody>
          <a:bodyPr wrap="square" lIns="0" tIns="0" rIns="0" bIns="0" rtlCol="0" anchor="ctr"/>
          <a:lstStyle/>
          <a:p>
            <a:pPr>
              <a:lnSpc>
                <a:spcPct val="130000"/>
              </a:lnSpc>
            </a:pPr>
            <a:r>
              <a:rPr lang="en-US" sz="1600" b="1" dirty="0">
                <a:solidFill>
                  <a:srgbClr val="4080FF"/>
                </a:solidFill>
                <a:latin typeface="MiSans" pitchFamily="34" charset="0"/>
                <a:ea typeface="MiSans" pitchFamily="34" charset="-122"/>
                <a:cs typeface="MiSans" pitchFamily="34" charset="-120"/>
              </a:rPr>
              <a:t>1. Siempre devuelve un string</a:t>
            </a:r>
            <a:endParaRPr lang="en-US" sz="1600" dirty="0"/>
          </a:p>
        </p:txBody>
      </p:sp>
      <p:sp>
        <p:nvSpPr>
          <p:cNvPr id="7" name="Text 5"/>
          <p:cNvSpPr/>
          <p:nvPr/>
        </p:nvSpPr>
        <p:spPr>
          <a:xfrm>
            <a:off x="5486400" y="2025650"/>
            <a:ext cx="6388100" cy="254000"/>
          </a:xfrm>
          <a:prstGeom prst="rect">
            <a:avLst/>
          </a:prstGeom>
          <a:noFill/>
          <a:ln/>
        </p:spPr>
        <p:txBody>
          <a:bodyPr wrap="square" lIns="0" tIns="0" rIns="0" bIns="0" rtlCol="0" anchor="ctr"/>
          <a:lstStyle/>
          <a:p>
            <a:pPr>
              <a:lnSpc>
                <a:spcPct val="120000"/>
              </a:lnSpc>
            </a:pPr>
            <a:r>
              <a:rPr lang="en-US" sz="1400" dirty="0">
                <a:solidFill>
                  <a:srgbClr val="333333"/>
                </a:solidFill>
                <a:latin typeface="MiSans" pitchFamily="34" charset="0"/>
                <a:ea typeface="MiSans" pitchFamily="34" charset="-122"/>
                <a:cs typeface="MiSans" pitchFamily="34" charset="-120"/>
              </a:rPr>
              <a:t>Lo que el usuario escribe se interpreta como texto.</a:t>
            </a:r>
            <a:endParaRPr lang="en-US" sz="1600" dirty="0"/>
          </a:p>
        </p:txBody>
      </p:sp>
      <p:sp>
        <p:nvSpPr>
          <p:cNvPr id="8" name="Shape 6"/>
          <p:cNvSpPr/>
          <p:nvPr/>
        </p:nvSpPr>
        <p:spPr>
          <a:xfrm>
            <a:off x="5486400" y="2381250"/>
            <a:ext cx="6299200" cy="406400"/>
          </a:xfrm>
          <a:custGeom>
            <a:avLst/>
            <a:gdLst/>
            <a:ahLst/>
            <a:cxnLst/>
            <a:rect l="l" t="t" r="r" b="b"/>
            <a:pathLst>
              <a:path w="6299200" h="406400">
                <a:moveTo>
                  <a:pt x="76200" y="0"/>
                </a:moveTo>
                <a:lnTo>
                  <a:pt x="6223000" y="0"/>
                </a:lnTo>
                <a:cubicBezTo>
                  <a:pt x="6265056" y="0"/>
                  <a:pt x="6299200" y="34144"/>
                  <a:pt x="6299200" y="76200"/>
                </a:cubicBezTo>
                <a:lnTo>
                  <a:pt x="6299200" y="330200"/>
                </a:lnTo>
                <a:cubicBezTo>
                  <a:pt x="6299200" y="372256"/>
                  <a:pt x="6265056" y="406400"/>
                  <a:pt x="6223000" y="406400"/>
                </a:cubicBezTo>
                <a:lnTo>
                  <a:pt x="76200" y="406400"/>
                </a:lnTo>
                <a:cubicBezTo>
                  <a:pt x="34144" y="406400"/>
                  <a:pt x="0" y="372256"/>
                  <a:pt x="0" y="330200"/>
                </a:cubicBezTo>
                <a:lnTo>
                  <a:pt x="0" y="76200"/>
                </a:lnTo>
                <a:cubicBezTo>
                  <a:pt x="0" y="34144"/>
                  <a:pt x="34144" y="0"/>
                  <a:pt x="76200" y="0"/>
                </a:cubicBezTo>
                <a:close/>
              </a:path>
            </a:pathLst>
          </a:custGeom>
          <a:solidFill>
            <a:srgbClr val="333333"/>
          </a:solidFill>
          <a:ln/>
        </p:spPr>
        <p:txBody>
          <a:bodyPr/>
          <a:lstStyle/>
          <a:p>
            <a:endParaRPr lang="es-CO"/>
          </a:p>
        </p:txBody>
      </p:sp>
      <p:sp>
        <p:nvSpPr>
          <p:cNvPr id="9" name="Text 7"/>
          <p:cNvSpPr/>
          <p:nvPr/>
        </p:nvSpPr>
        <p:spPr>
          <a:xfrm>
            <a:off x="5588000" y="2482850"/>
            <a:ext cx="6172200" cy="203200"/>
          </a:xfrm>
          <a:prstGeom prst="rect">
            <a:avLst/>
          </a:prstGeom>
          <a:noFill/>
          <a:ln/>
        </p:spPr>
        <p:txBody>
          <a:bodyPr wrap="square" lIns="0" tIns="0" rIns="0" bIns="0" rtlCol="0" anchor="ctr"/>
          <a:lstStyle/>
          <a:p>
            <a:pPr>
              <a:lnSpc>
                <a:spcPct val="110000"/>
              </a:lnSpc>
            </a:pPr>
            <a:r>
              <a:rPr lang="en-US" sz="1200" dirty="0">
                <a:solidFill>
                  <a:srgbClr val="FFFFFF"/>
                </a:solidFill>
                <a:latin typeface="MiSans" pitchFamily="34" charset="0"/>
                <a:ea typeface="MiSans" pitchFamily="34" charset="-122"/>
                <a:cs typeface="MiSans" pitchFamily="34" charset="-120"/>
              </a:rPr>
              <a:t>nombre = input('Nombre: ')</a:t>
            </a:r>
            <a:endParaRPr lang="en-US" sz="1600" dirty="0"/>
          </a:p>
        </p:txBody>
      </p:sp>
      <p:sp>
        <p:nvSpPr>
          <p:cNvPr id="10" name="Shape 8"/>
          <p:cNvSpPr/>
          <p:nvPr/>
        </p:nvSpPr>
        <p:spPr>
          <a:xfrm>
            <a:off x="5334000" y="3143250"/>
            <a:ext cx="6604000" cy="1384300"/>
          </a:xfrm>
          <a:custGeom>
            <a:avLst/>
            <a:gdLst/>
            <a:ahLst/>
            <a:cxnLst/>
            <a:rect l="l" t="t" r="r" b="b"/>
            <a:pathLst>
              <a:path w="6604000" h="1384300">
                <a:moveTo>
                  <a:pt x="101594" y="0"/>
                </a:moveTo>
                <a:lnTo>
                  <a:pt x="6502406" y="0"/>
                </a:lnTo>
                <a:cubicBezTo>
                  <a:pt x="6558515" y="0"/>
                  <a:pt x="6604000" y="45485"/>
                  <a:pt x="6604000" y="101594"/>
                </a:cubicBezTo>
                <a:lnTo>
                  <a:pt x="6604000" y="1282706"/>
                </a:lnTo>
                <a:cubicBezTo>
                  <a:pt x="6604000" y="1338815"/>
                  <a:pt x="6558515" y="1384300"/>
                  <a:pt x="6502406" y="1384300"/>
                </a:cubicBezTo>
                <a:lnTo>
                  <a:pt x="101594" y="1384300"/>
                </a:lnTo>
                <a:cubicBezTo>
                  <a:pt x="45485" y="1384300"/>
                  <a:pt x="0" y="1338815"/>
                  <a:pt x="0" y="1282706"/>
                </a:cubicBezTo>
                <a:lnTo>
                  <a:pt x="0" y="101594"/>
                </a:lnTo>
                <a:cubicBezTo>
                  <a:pt x="0" y="45485"/>
                  <a:pt x="45485" y="0"/>
                  <a:pt x="101594" y="0"/>
                </a:cubicBezTo>
                <a:close/>
              </a:path>
            </a:pathLst>
          </a:custGeom>
          <a:solidFill>
            <a:srgbClr val="FFC200">
              <a:alpha val="10196"/>
            </a:srgbClr>
          </a:solidFill>
          <a:ln/>
        </p:spPr>
        <p:txBody>
          <a:bodyPr/>
          <a:lstStyle/>
          <a:p>
            <a:endParaRPr lang="es-CO"/>
          </a:p>
        </p:txBody>
      </p:sp>
      <p:sp>
        <p:nvSpPr>
          <p:cNvPr id="11" name="Text 9"/>
          <p:cNvSpPr/>
          <p:nvPr/>
        </p:nvSpPr>
        <p:spPr>
          <a:xfrm>
            <a:off x="5486400" y="3295650"/>
            <a:ext cx="6400800" cy="304800"/>
          </a:xfrm>
          <a:prstGeom prst="rect">
            <a:avLst/>
          </a:prstGeom>
          <a:noFill/>
          <a:ln/>
        </p:spPr>
        <p:txBody>
          <a:bodyPr wrap="square" lIns="0" tIns="0" rIns="0" bIns="0" rtlCol="0" anchor="ctr"/>
          <a:lstStyle/>
          <a:p>
            <a:pPr>
              <a:lnSpc>
                <a:spcPct val="130000"/>
              </a:lnSpc>
            </a:pPr>
            <a:r>
              <a:rPr lang="en-US" sz="1600" b="1" dirty="0">
                <a:solidFill>
                  <a:srgbClr val="FFC200"/>
                </a:solidFill>
                <a:latin typeface="MiSans" pitchFamily="34" charset="0"/>
                <a:ea typeface="MiSans" pitchFamily="34" charset="-122"/>
                <a:cs typeface="MiSans" pitchFamily="34" charset="-120"/>
              </a:rPr>
              <a:t>2. Conversión a números</a:t>
            </a:r>
            <a:endParaRPr lang="en-US" sz="1600" dirty="0"/>
          </a:p>
        </p:txBody>
      </p:sp>
      <p:sp>
        <p:nvSpPr>
          <p:cNvPr id="12" name="Text 10"/>
          <p:cNvSpPr/>
          <p:nvPr/>
        </p:nvSpPr>
        <p:spPr>
          <a:xfrm>
            <a:off x="5486400" y="3600450"/>
            <a:ext cx="6388100" cy="266700"/>
          </a:xfrm>
          <a:prstGeom prst="rect">
            <a:avLst/>
          </a:prstGeom>
          <a:noFill/>
          <a:ln/>
        </p:spPr>
        <p:txBody>
          <a:bodyPr wrap="square" lIns="0" tIns="0" rIns="0" bIns="0" rtlCol="0" anchor="ctr"/>
          <a:lstStyle/>
          <a:p>
            <a:pPr>
              <a:lnSpc>
                <a:spcPct val="120000"/>
              </a:lnSpc>
            </a:pPr>
            <a:r>
              <a:rPr lang="en-US" sz="1400" dirty="0">
                <a:solidFill>
                  <a:srgbClr val="333333"/>
                </a:solidFill>
                <a:latin typeface="MiSans" pitchFamily="34" charset="0"/>
                <a:ea typeface="MiSans" pitchFamily="34" charset="-122"/>
                <a:cs typeface="MiSans" pitchFamily="34" charset="-120"/>
              </a:rPr>
              <a:t>Para cálculos, debes convertir la entrada a </a:t>
            </a:r>
            <a:r>
              <a:rPr lang="en-US" sz="1400" dirty="0">
                <a:solidFill>
                  <a:srgbClr val="333333"/>
                </a:solidFill>
                <a:highlight>
                  <a:srgbClr val="E5E7EB">
                    <a:alpha val="100000"/>
                  </a:srgbClr>
                </a:highlight>
                <a:latin typeface="MiSans" pitchFamily="34" charset="0"/>
                <a:ea typeface="MiSans" pitchFamily="34" charset="-122"/>
                <a:cs typeface="MiSans" pitchFamily="34" charset="-120"/>
              </a:rPr>
              <a:t>int() </a:t>
            </a:r>
            <a:r>
              <a:rPr lang="en-US" sz="1400" dirty="0">
                <a:solidFill>
                  <a:srgbClr val="333333"/>
                </a:solidFill>
                <a:latin typeface="MiSans" pitchFamily="34" charset="0"/>
                <a:ea typeface="MiSans" pitchFamily="34" charset="-122"/>
                <a:cs typeface="MiSans" pitchFamily="34" charset="-120"/>
              </a:rPr>
              <a:t>o </a:t>
            </a:r>
            <a:r>
              <a:rPr lang="en-US" sz="1400" dirty="0">
                <a:solidFill>
                  <a:srgbClr val="333333"/>
                </a:solidFill>
                <a:highlight>
                  <a:srgbClr val="E5E7EB">
                    <a:alpha val="100000"/>
                  </a:srgbClr>
                </a:highlight>
                <a:latin typeface="MiSans" pitchFamily="34" charset="0"/>
                <a:ea typeface="MiSans" pitchFamily="34" charset="-122"/>
                <a:cs typeface="MiSans" pitchFamily="34" charset="-120"/>
              </a:rPr>
              <a:t>float() </a:t>
            </a:r>
            <a:r>
              <a:rPr lang="en-US" sz="1400" dirty="0">
                <a:solidFill>
                  <a:srgbClr val="333333"/>
                </a:solidFill>
                <a:latin typeface="MiSans" pitchFamily="34" charset="0"/>
                <a:ea typeface="MiSans" pitchFamily="34" charset="-122"/>
                <a:cs typeface="MiSans" pitchFamily="34" charset="-120"/>
              </a:rPr>
              <a:t>.</a:t>
            </a:r>
            <a:endParaRPr lang="en-US" sz="1600" dirty="0"/>
          </a:p>
        </p:txBody>
      </p:sp>
      <p:sp>
        <p:nvSpPr>
          <p:cNvPr id="13" name="Shape 11"/>
          <p:cNvSpPr/>
          <p:nvPr/>
        </p:nvSpPr>
        <p:spPr>
          <a:xfrm>
            <a:off x="5486400" y="3968750"/>
            <a:ext cx="6299200" cy="406400"/>
          </a:xfrm>
          <a:custGeom>
            <a:avLst/>
            <a:gdLst/>
            <a:ahLst/>
            <a:cxnLst/>
            <a:rect l="l" t="t" r="r" b="b"/>
            <a:pathLst>
              <a:path w="6299200" h="406400">
                <a:moveTo>
                  <a:pt x="76200" y="0"/>
                </a:moveTo>
                <a:lnTo>
                  <a:pt x="6223000" y="0"/>
                </a:lnTo>
                <a:cubicBezTo>
                  <a:pt x="6265056" y="0"/>
                  <a:pt x="6299200" y="34144"/>
                  <a:pt x="6299200" y="76200"/>
                </a:cubicBezTo>
                <a:lnTo>
                  <a:pt x="6299200" y="330200"/>
                </a:lnTo>
                <a:cubicBezTo>
                  <a:pt x="6299200" y="372256"/>
                  <a:pt x="6265056" y="406400"/>
                  <a:pt x="6223000" y="406400"/>
                </a:cubicBezTo>
                <a:lnTo>
                  <a:pt x="76200" y="406400"/>
                </a:lnTo>
                <a:cubicBezTo>
                  <a:pt x="34144" y="406400"/>
                  <a:pt x="0" y="372256"/>
                  <a:pt x="0" y="330200"/>
                </a:cubicBezTo>
                <a:lnTo>
                  <a:pt x="0" y="76200"/>
                </a:lnTo>
                <a:cubicBezTo>
                  <a:pt x="0" y="34144"/>
                  <a:pt x="34144" y="0"/>
                  <a:pt x="76200" y="0"/>
                </a:cubicBezTo>
                <a:close/>
              </a:path>
            </a:pathLst>
          </a:custGeom>
          <a:solidFill>
            <a:srgbClr val="333333"/>
          </a:solidFill>
          <a:ln/>
        </p:spPr>
        <p:txBody>
          <a:bodyPr/>
          <a:lstStyle/>
          <a:p>
            <a:endParaRPr lang="es-CO"/>
          </a:p>
        </p:txBody>
      </p:sp>
      <p:sp>
        <p:nvSpPr>
          <p:cNvPr id="14" name="Text 12"/>
          <p:cNvSpPr/>
          <p:nvPr/>
        </p:nvSpPr>
        <p:spPr>
          <a:xfrm>
            <a:off x="5588000" y="4070350"/>
            <a:ext cx="6172200" cy="203200"/>
          </a:xfrm>
          <a:prstGeom prst="rect">
            <a:avLst/>
          </a:prstGeom>
          <a:noFill/>
          <a:ln/>
        </p:spPr>
        <p:txBody>
          <a:bodyPr wrap="square" lIns="0" tIns="0" rIns="0" bIns="0" rtlCol="0" anchor="ctr"/>
          <a:lstStyle/>
          <a:p>
            <a:pPr>
              <a:lnSpc>
                <a:spcPct val="110000"/>
              </a:lnSpc>
            </a:pPr>
            <a:r>
              <a:rPr lang="en-US" sz="1200" dirty="0">
                <a:solidFill>
                  <a:srgbClr val="FFFFFF"/>
                </a:solidFill>
                <a:latin typeface="MiSans" pitchFamily="34" charset="0"/>
                <a:ea typeface="MiSans" pitchFamily="34" charset="-122"/>
                <a:cs typeface="MiSans" pitchFamily="34" charset="-120"/>
              </a:rPr>
              <a:t>edad = int(input('Edad: '))</a:t>
            </a:r>
            <a:endParaRPr lang="en-US" sz="1600" dirty="0"/>
          </a:p>
        </p:txBody>
      </p:sp>
      <p:sp>
        <p:nvSpPr>
          <p:cNvPr id="15" name="Shape 13"/>
          <p:cNvSpPr/>
          <p:nvPr/>
        </p:nvSpPr>
        <p:spPr>
          <a:xfrm>
            <a:off x="5334000" y="4730750"/>
            <a:ext cx="6604000" cy="1371600"/>
          </a:xfrm>
          <a:custGeom>
            <a:avLst/>
            <a:gdLst/>
            <a:ahLst/>
            <a:cxnLst/>
            <a:rect l="l" t="t" r="r" b="b"/>
            <a:pathLst>
              <a:path w="6604000" h="1371600">
                <a:moveTo>
                  <a:pt x="101594" y="0"/>
                </a:moveTo>
                <a:lnTo>
                  <a:pt x="6502406" y="0"/>
                </a:lnTo>
                <a:cubicBezTo>
                  <a:pt x="6558515" y="0"/>
                  <a:pt x="6604000" y="45485"/>
                  <a:pt x="6604000" y="101594"/>
                </a:cubicBezTo>
                <a:lnTo>
                  <a:pt x="6604000" y="1270006"/>
                </a:lnTo>
                <a:cubicBezTo>
                  <a:pt x="6604000" y="1326115"/>
                  <a:pt x="6558515" y="1371600"/>
                  <a:pt x="6502406" y="1371600"/>
                </a:cubicBezTo>
                <a:lnTo>
                  <a:pt x="101594" y="1371600"/>
                </a:lnTo>
                <a:cubicBezTo>
                  <a:pt x="45485" y="1371600"/>
                  <a:pt x="0" y="1326115"/>
                  <a:pt x="0" y="1270006"/>
                </a:cubicBezTo>
                <a:lnTo>
                  <a:pt x="0" y="101594"/>
                </a:lnTo>
                <a:cubicBezTo>
                  <a:pt x="0" y="45523"/>
                  <a:pt x="45523" y="0"/>
                  <a:pt x="101594" y="0"/>
                </a:cubicBezTo>
                <a:close/>
              </a:path>
            </a:pathLst>
          </a:custGeom>
          <a:solidFill>
            <a:srgbClr val="FF5E5E">
              <a:alpha val="10196"/>
            </a:srgbClr>
          </a:solidFill>
          <a:ln/>
        </p:spPr>
        <p:txBody>
          <a:bodyPr/>
          <a:lstStyle/>
          <a:p>
            <a:endParaRPr lang="es-CO"/>
          </a:p>
        </p:txBody>
      </p:sp>
      <p:sp>
        <p:nvSpPr>
          <p:cNvPr id="16" name="Text 14"/>
          <p:cNvSpPr/>
          <p:nvPr/>
        </p:nvSpPr>
        <p:spPr>
          <a:xfrm>
            <a:off x="5486400" y="4883150"/>
            <a:ext cx="6400800" cy="304800"/>
          </a:xfrm>
          <a:prstGeom prst="rect">
            <a:avLst/>
          </a:prstGeom>
          <a:noFill/>
          <a:ln/>
        </p:spPr>
        <p:txBody>
          <a:bodyPr wrap="square" lIns="0" tIns="0" rIns="0" bIns="0" rtlCol="0" anchor="ctr"/>
          <a:lstStyle/>
          <a:p>
            <a:pPr>
              <a:lnSpc>
                <a:spcPct val="130000"/>
              </a:lnSpc>
            </a:pPr>
            <a:r>
              <a:rPr lang="en-US" sz="1600" b="1" dirty="0">
                <a:solidFill>
                  <a:srgbClr val="FF5E5E"/>
                </a:solidFill>
                <a:latin typeface="MiSans" pitchFamily="34" charset="0"/>
                <a:ea typeface="MiSans" pitchFamily="34" charset="-122"/>
                <a:cs typeface="MiSans" pitchFamily="34" charset="-120"/>
              </a:rPr>
              <a:t>3. Combinando valores</a:t>
            </a:r>
            <a:endParaRPr lang="en-US" sz="1600" dirty="0"/>
          </a:p>
        </p:txBody>
      </p:sp>
      <p:sp>
        <p:nvSpPr>
          <p:cNvPr id="17" name="Text 15"/>
          <p:cNvSpPr/>
          <p:nvPr/>
        </p:nvSpPr>
        <p:spPr>
          <a:xfrm>
            <a:off x="5486400" y="5187950"/>
            <a:ext cx="6388100" cy="254000"/>
          </a:xfrm>
          <a:prstGeom prst="rect">
            <a:avLst/>
          </a:prstGeom>
          <a:noFill/>
          <a:ln/>
        </p:spPr>
        <p:txBody>
          <a:bodyPr wrap="square" lIns="0" tIns="0" rIns="0" bIns="0" rtlCol="0" anchor="ctr"/>
          <a:lstStyle/>
          <a:p>
            <a:pPr>
              <a:lnSpc>
                <a:spcPct val="120000"/>
              </a:lnSpc>
            </a:pPr>
            <a:r>
              <a:rPr lang="en-US" sz="1400" dirty="0">
                <a:solidFill>
                  <a:srgbClr val="333333"/>
                </a:solidFill>
                <a:latin typeface="MiSans" pitchFamily="34" charset="0"/>
                <a:ea typeface="MiSans" pitchFamily="34" charset="-122"/>
                <a:cs typeface="MiSans" pitchFamily="34" charset="-120"/>
              </a:rPr>
              <a:t>Usa los valores capturados para construir mensajes.</a:t>
            </a:r>
            <a:endParaRPr lang="en-US" sz="1600" dirty="0"/>
          </a:p>
        </p:txBody>
      </p:sp>
      <p:sp>
        <p:nvSpPr>
          <p:cNvPr id="18" name="Shape 16"/>
          <p:cNvSpPr/>
          <p:nvPr/>
        </p:nvSpPr>
        <p:spPr>
          <a:xfrm>
            <a:off x="5486400" y="5543550"/>
            <a:ext cx="6299200" cy="406400"/>
          </a:xfrm>
          <a:custGeom>
            <a:avLst/>
            <a:gdLst/>
            <a:ahLst/>
            <a:cxnLst/>
            <a:rect l="l" t="t" r="r" b="b"/>
            <a:pathLst>
              <a:path w="6299200" h="406400">
                <a:moveTo>
                  <a:pt x="76200" y="0"/>
                </a:moveTo>
                <a:lnTo>
                  <a:pt x="6223000" y="0"/>
                </a:lnTo>
                <a:cubicBezTo>
                  <a:pt x="6265056" y="0"/>
                  <a:pt x="6299200" y="34144"/>
                  <a:pt x="6299200" y="76200"/>
                </a:cubicBezTo>
                <a:lnTo>
                  <a:pt x="6299200" y="330200"/>
                </a:lnTo>
                <a:cubicBezTo>
                  <a:pt x="6299200" y="372256"/>
                  <a:pt x="6265056" y="406400"/>
                  <a:pt x="6223000" y="406400"/>
                </a:cubicBezTo>
                <a:lnTo>
                  <a:pt x="76200" y="406400"/>
                </a:lnTo>
                <a:cubicBezTo>
                  <a:pt x="34144" y="406400"/>
                  <a:pt x="0" y="372256"/>
                  <a:pt x="0" y="330200"/>
                </a:cubicBezTo>
                <a:lnTo>
                  <a:pt x="0" y="76200"/>
                </a:lnTo>
                <a:cubicBezTo>
                  <a:pt x="0" y="34144"/>
                  <a:pt x="34144" y="0"/>
                  <a:pt x="76200" y="0"/>
                </a:cubicBezTo>
                <a:close/>
              </a:path>
            </a:pathLst>
          </a:custGeom>
          <a:solidFill>
            <a:srgbClr val="333333"/>
          </a:solidFill>
          <a:ln/>
        </p:spPr>
        <p:txBody>
          <a:bodyPr/>
          <a:lstStyle/>
          <a:p>
            <a:endParaRPr lang="es-CO"/>
          </a:p>
        </p:txBody>
      </p:sp>
      <p:sp>
        <p:nvSpPr>
          <p:cNvPr id="19" name="Text 17"/>
          <p:cNvSpPr/>
          <p:nvPr/>
        </p:nvSpPr>
        <p:spPr>
          <a:xfrm>
            <a:off x="5588000" y="5645150"/>
            <a:ext cx="6172200" cy="203200"/>
          </a:xfrm>
          <a:prstGeom prst="rect">
            <a:avLst/>
          </a:prstGeom>
          <a:noFill/>
          <a:ln/>
        </p:spPr>
        <p:txBody>
          <a:bodyPr wrap="square" lIns="0" tIns="0" rIns="0" bIns="0" rtlCol="0" anchor="ctr"/>
          <a:lstStyle/>
          <a:p>
            <a:pPr>
              <a:lnSpc>
                <a:spcPct val="110000"/>
              </a:lnSpc>
            </a:pPr>
            <a:r>
              <a:rPr lang="en-US" sz="1200" dirty="0">
                <a:solidFill>
                  <a:srgbClr val="FFFFFF"/>
                </a:solidFill>
                <a:latin typeface="MiSans" pitchFamily="34" charset="0"/>
                <a:ea typeface="MiSans" pitchFamily="34" charset="-122"/>
                <a:cs typeface="MiSans" pitchFamily="34" charset="-120"/>
              </a:rPr>
              <a:t>print(f'Hola {nombre}, tienes {edad} años.')</a:t>
            </a:r>
            <a:endParaRPr lang="en-US" sz="1600" dirty="0"/>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77F25-31C9-9C4B-9A62-5E9F053FBE01}"/>
            </a:ext>
          </a:extLst>
        </p:cNvPr>
        <p:cNvGrpSpPr/>
        <p:nvPr/>
      </p:nvGrpSpPr>
      <p:grpSpPr>
        <a:xfrm>
          <a:off x="0" y="0"/>
          <a:ext cx="0" cy="0"/>
          <a:chOff x="0" y="0"/>
          <a:chExt cx="0" cy="0"/>
        </a:xfrm>
      </p:grpSpPr>
      <p:pic>
        <p:nvPicPr>
          <p:cNvPr id="2" name="Image 0" descr="https://kimi-img.moonshot.cn/pub/slides/slides_tmpl/image/25-08-27-19:57:41-d2nf5d98bjvh7rlivsmg.png">
            <a:extLst>
              <a:ext uri="{FF2B5EF4-FFF2-40B4-BE49-F238E27FC236}">
                <a16:creationId xmlns:a16="http://schemas.microsoft.com/office/drawing/2014/main" id="{E5DBCDE6-76B3-D96E-4F59-88C6E8A5F104}"/>
              </a:ext>
            </a:extLst>
          </p:cNvPr>
          <p:cNvPicPr>
            <a:picLocks noChangeAspect="1"/>
          </p:cNvPicPr>
          <p:nvPr/>
        </p:nvPicPr>
        <p:blipFill>
          <a:blip r:embed="rId3"/>
          <a:stretch>
            <a:fillRect/>
          </a:stretch>
        </p:blipFill>
        <p:spPr>
          <a:xfrm>
            <a:off x="4558665" y="1141095"/>
            <a:ext cx="3619500" cy="3912870"/>
          </a:xfrm>
          <a:prstGeom prst="rect">
            <a:avLst/>
          </a:prstGeom>
        </p:spPr>
      </p:pic>
      <p:sp>
        <p:nvSpPr>
          <p:cNvPr id="3" name="Shape 0">
            <a:extLst>
              <a:ext uri="{FF2B5EF4-FFF2-40B4-BE49-F238E27FC236}">
                <a16:creationId xmlns:a16="http://schemas.microsoft.com/office/drawing/2014/main" id="{38F9003E-8009-DAB1-CE3E-8BD430F1D72E}"/>
              </a:ext>
            </a:extLst>
          </p:cNvPr>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a:extLst>
              <a:ext uri="{FF2B5EF4-FFF2-40B4-BE49-F238E27FC236}">
                <a16:creationId xmlns:a16="http://schemas.microsoft.com/office/drawing/2014/main" id="{90E2DBAB-44B7-5083-E784-FF8455EEC42E}"/>
              </a:ext>
            </a:extLst>
          </p:cNvPr>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a:extLst>
              <a:ext uri="{FF2B5EF4-FFF2-40B4-BE49-F238E27FC236}">
                <a16:creationId xmlns:a16="http://schemas.microsoft.com/office/drawing/2014/main" id="{99AC265D-2669-E383-6AF5-E6743D9EB7CC}"/>
              </a:ext>
            </a:extLst>
          </p:cNvPr>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a:extLst>
              <a:ext uri="{FF2B5EF4-FFF2-40B4-BE49-F238E27FC236}">
                <a16:creationId xmlns:a16="http://schemas.microsoft.com/office/drawing/2014/main" id="{BF06B77E-D3BC-F905-D28D-FDC3ADA7FACA}"/>
              </a:ext>
            </a:extLst>
          </p:cNvPr>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a:extLst>
              <a:ext uri="{FF2B5EF4-FFF2-40B4-BE49-F238E27FC236}">
                <a16:creationId xmlns:a16="http://schemas.microsoft.com/office/drawing/2014/main" id="{F9BD2F69-4BCC-C953-10D1-45C1F0AC9235}"/>
              </a:ext>
            </a:extLst>
          </p:cNvPr>
          <p:cNvSpPr/>
          <p:nvPr/>
        </p:nvSpPr>
        <p:spPr>
          <a:xfrm>
            <a:off x="1920240" y="5044549"/>
            <a:ext cx="8643620" cy="830997"/>
          </a:xfrm>
          <a:prstGeom prst="rect">
            <a:avLst/>
          </a:prstGeom>
          <a:noFill/>
          <a:ln/>
        </p:spPr>
        <p:txBody>
          <a:bodyPr wrap="square" lIns="91440" tIns="45720" rIns="91440" bIns="45720" rtlCol="0" anchor="ctr">
            <a:spAutoFit/>
          </a:bodyPr>
          <a:lstStyle/>
          <a:p>
            <a:pPr algn="ctr">
              <a:lnSpc>
                <a:spcPct val="100000"/>
              </a:lnSpc>
            </a:pPr>
            <a:r>
              <a:rPr lang="en-US" sz="4800" b="1" dirty="0">
                <a:solidFill>
                  <a:srgbClr val="000000"/>
                </a:solidFill>
                <a:latin typeface="MiSans" pitchFamily="34" charset="0"/>
                <a:ea typeface="MiSans" pitchFamily="34" charset="-122"/>
                <a:cs typeface="MiSans" pitchFamily="34" charset="-120"/>
              </a:rPr>
              <a:t>LIMPIEZA DE DATOS</a:t>
            </a:r>
            <a:endParaRPr lang="en-US" sz="4800" dirty="0"/>
          </a:p>
        </p:txBody>
      </p:sp>
      <p:sp>
        <p:nvSpPr>
          <p:cNvPr id="8" name="Text 5">
            <a:extLst>
              <a:ext uri="{FF2B5EF4-FFF2-40B4-BE49-F238E27FC236}">
                <a16:creationId xmlns:a16="http://schemas.microsoft.com/office/drawing/2014/main" id="{ACC86120-BE59-F230-2183-F032D33C2623}"/>
              </a:ext>
            </a:extLst>
          </p:cNvPr>
          <p:cNvSpPr/>
          <p:nvPr/>
        </p:nvSpPr>
        <p:spPr>
          <a:xfrm>
            <a:off x="3447415" y="263248"/>
            <a:ext cx="5640070" cy="1107996"/>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2</a:t>
            </a:r>
            <a:endParaRPr lang="en-US" sz="1600" dirty="0"/>
          </a:p>
        </p:txBody>
      </p:sp>
      <p:sp>
        <p:nvSpPr>
          <p:cNvPr id="9" name="Shape 6">
            <a:extLst>
              <a:ext uri="{FF2B5EF4-FFF2-40B4-BE49-F238E27FC236}">
                <a16:creationId xmlns:a16="http://schemas.microsoft.com/office/drawing/2014/main" id="{835970BD-A09D-5A2A-5F46-F5878C843E63}"/>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a:extLst>
              <a:ext uri="{FF2B5EF4-FFF2-40B4-BE49-F238E27FC236}">
                <a16:creationId xmlns:a16="http://schemas.microsoft.com/office/drawing/2014/main" id="{18DC8CF0-EA45-5836-C2E6-D205C0E3DFF0}"/>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a:extLst>
              <a:ext uri="{FF2B5EF4-FFF2-40B4-BE49-F238E27FC236}">
                <a16:creationId xmlns:a16="http://schemas.microsoft.com/office/drawing/2014/main" id="{865A2A1C-2259-4154-68CC-73EAC1DC5314}"/>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a:extLst>
              <a:ext uri="{FF2B5EF4-FFF2-40B4-BE49-F238E27FC236}">
                <a16:creationId xmlns:a16="http://schemas.microsoft.com/office/drawing/2014/main" id="{BA974D4A-6B17-EE77-AA8F-E2AE87AA592A}"/>
              </a:ext>
            </a:extLst>
          </p:cNvPr>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a:extLst>
              <a:ext uri="{FF2B5EF4-FFF2-40B4-BE49-F238E27FC236}">
                <a16:creationId xmlns:a16="http://schemas.microsoft.com/office/drawing/2014/main" id="{4733592F-35B9-055B-C28F-2E85FAAEDCF2}"/>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a:extLst>
              <a:ext uri="{FF2B5EF4-FFF2-40B4-BE49-F238E27FC236}">
                <a16:creationId xmlns:a16="http://schemas.microsoft.com/office/drawing/2014/main" id="{75729CBA-23FE-9062-CF08-E64C24F3736E}"/>
              </a:ext>
            </a:extLst>
          </p:cNvPr>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a:extLst>
              <a:ext uri="{FF2B5EF4-FFF2-40B4-BE49-F238E27FC236}">
                <a16:creationId xmlns:a16="http://schemas.microsoft.com/office/drawing/2014/main" id="{184D077F-7D27-9655-DE0D-1432682C3C74}"/>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a:extLst>
              <a:ext uri="{FF2B5EF4-FFF2-40B4-BE49-F238E27FC236}">
                <a16:creationId xmlns:a16="http://schemas.microsoft.com/office/drawing/2014/main" id="{1EE2A5E0-9E61-5170-B1AA-9BB68AA86690}"/>
              </a:ext>
            </a:extLst>
          </p:cNvPr>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a:extLst>
              <a:ext uri="{FF2B5EF4-FFF2-40B4-BE49-F238E27FC236}">
                <a16:creationId xmlns:a16="http://schemas.microsoft.com/office/drawing/2014/main" id="{487706C4-1E79-883A-28A9-7FB458436510}"/>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a:extLst>
              <a:ext uri="{FF2B5EF4-FFF2-40B4-BE49-F238E27FC236}">
                <a16:creationId xmlns:a16="http://schemas.microsoft.com/office/drawing/2014/main" id="{24186196-E1C5-5E56-DD52-066330EBA02A}"/>
              </a:ext>
            </a:extLst>
          </p:cNvPr>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a:extLst>
              <a:ext uri="{FF2B5EF4-FFF2-40B4-BE49-F238E27FC236}">
                <a16:creationId xmlns:a16="http://schemas.microsoft.com/office/drawing/2014/main" id="{BD3D38A3-E1CD-D768-2A7E-8C6AE4F4E1E4}"/>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extLst>
      <p:ext uri="{BB962C8B-B14F-4D97-AF65-F5344CB8AC3E}">
        <p14:creationId xmlns:p14="http://schemas.microsoft.com/office/powerpoint/2010/main" val="355848363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5EC2E-CAAB-1DA8-624D-7EDEC5AFF612}"/>
            </a:ext>
          </a:extLst>
        </p:cNvPr>
        <p:cNvGrpSpPr/>
        <p:nvPr/>
      </p:nvGrpSpPr>
      <p:grpSpPr>
        <a:xfrm>
          <a:off x="0" y="0"/>
          <a:ext cx="0" cy="0"/>
          <a:chOff x="0" y="0"/>
          <a:chExt cx="0" cy="0"/>
        </a:xfrm>
      </p:grpSpPr>
      <p:pic>
        <p:nvPicPr>
          <p:cNvPr id="12" name="Imagen 11">
            <a:extLst>
              <a:ext uri="{FF2B5EF4-FFF2-40B4-BE49-F238E27FC236}">
                <a16:creationId xmlns:a16="http://schemas.microsoft.com/office/drawing/2014/main" id="{4E0DEBE7-F08C-DC67-B033-666B77195481}"/>
              </a:ext>
            </a:extLst>
          </p:cNvPr>
          <p:cNvPicPr>
            <a:picLocks noChangeAspect="1"/>
          </p:cNvPicPr>
          <p:nvPr/>
        </p:nvPicPr>
        <p:blipFill>
          <a:blip r:embed="rId3"/>
          <a:stretch>
            <a:fillRect/>
          </a:stretch>
        </p:blipFill>
        <p:spPr>
          <a:xfrm>
            <a:off x="8791924" y="1297710"/>
            <a:ext cx="1871161" cy="1871161"/>
          </a:xfrm>
          <a:prstGeom prst="rect">
            <a:avLst/>
          </a:prstGeom>
        </p:spPr>
      </p:pic>
      <p:pic>
        <p:nvPicPr>
          <p:cNvPr id="4" name="Imagen 3">
            <a:extLst>
              <a:ext uri="{FF2B5EF4-FFF2-40B4-BE49-F238E27FC236}">
                <a16:creationId xmlns:a16="http://schemas.microsoft.com/office/drawing/2014/main" id="{DEF97788-BAA8-78F5-8DF4-9F5726D6B024}"/>
              </a:ext>
            </a:extLst>
          </p:cNvPr>
          <p:cNvPicPr>
            <a:picLocks noChangeAspect="1"/>
          </p:cNvPicPr>
          <p:nvPr/>
        </p:nvPicPr>
        <p:blipFill>
          <a:blip r:embed="rId4"/>
          <a:stretch>
            <a:fillRect/>
          </a:stretch>
        </p:blipFill>
        <p:spPr>
          <a:xfrm>
            <a:off x="101477" y="152657"/>
            <a:ext cx="7141743" cy="3618168"/>
          </a:xfrm>
          <a:prstGeom prst="rect">
            <a:avLst/>
          </a:prstGeom>
        </p:spPr>
      </p:pic>
      <p:pic>
        <p:nvPicPr>
          <p:cNvPr id="8" name="Imagen 7">
            <a:extLst>
              <a:ext uri="{FF2B5EF4-FFF2-40B4-BE49-F238E27FC236}">
                <a16:creationId xmlns:a16="http://schemas.microsoft.com/office/drawing/2014/main" id="{A128406C-9D5D-A8E9-9456-51161BD0E065}"/>
              </a:ext>
            </a:extLst>
          </p:cNvPr>
          <p:cNvPicPr>
            <a:picLocks noChangeAspect="1"/>
          </p:cNvPicPr>
          <p:nvPr/>
        </p:nvPicPr>
        <p:blipFill>
          <a:blip r:embed="rId5"/>
          <a:stretch>
            <a:fillRect/>
          </a:stretch>
        </p:blipFill>
        <p:spPr>
          <a:xfrm>
            <a:off x="2840405" y="4438077"/>
            <a:ext cx="9250118" cy="2419923"/>
          </a:xfrm>
          <a:prstGeom prst="rect">
            <a:avLst/>
          </a:prstGeom>
        </p:spPr>
      </p:pic>
    </p:spTree>
    <p:extLst>
      <p:ext uri="{BB962C8B-B14F-4D97-AF65-F5344CB8AC3E}">
        <p14:creationId xmlns:p14="http://schemas.microsoft.com/office/powerpoint/2010/main" val="22743684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ECA85-6DFE-C82A-ACFD-9F1F6997AC28}"/>
            </a:ext>
          </a:extLst>
        </p:cNvPr>
        <p:cNvGrpSpPr/>
        <p:nvPr/>
      </p:nvGrpSpPr>
      <p:grpSpPr>
        <a:xfrm>
          <a:off x="0" y="0"/>
          <a:ext cx="0" cy="0"/>
          <a:chOff x="0" y="0"/>
          <a:chExt cx="0" cy="0"/>
        </a:xfrm>
      </p:grpSpPr>
      <p:pic>
        <p:nvPicPr>
          <p:cNvPr id="2" name="Image 0" descr="https://kimi-img.moonshot.cn/pub/slides/slides_tmpl/image/25-08-27-19:57:41-d2nf5d98bjvh7rlivsmg.png">
            <a:extLst>
              <a:ext uri="{FF2B5EF4-FFF2-40B4-BE49-F238E27FC236}">
                <a16:creationId xmlns:a16="http://schemas.microsoft.com/office/drawing/2014/main" id="{08A198A6-7A14-751A-4A22-E5B30882B505}"/>
              </a:ext>
            </a:extLst>
          </p:cNvPr>
          <p:cNvPicPr>
            <a:picLocks noChangeAspect="1"/>
          </p:cNvPicPr>
          <p:nvPr/>
        </p:nvPicPr>
        <p:blipFill>
          <a:blip r:embed="rId3"/>
          <a:stretch>
            <a:fillRect/>
          </a:stretch>
        </p:blipFill>
        <p:spPr>
          <a:xfrm>
            <a:off x="4558665" y="1141095"/>
            <a:ext cx="3619500" cy="3912870"/>
          </a:xfrm>
          <a:prstGeom prst="rect">
            <a:avLst/>
          </a:prstGeom>
        </p:spPr>
      </p:pic>
      <p:sp>
        <p:nvSpPr>
          <p:cNvPr id="3" name="Shape 0">
            <a:extLst>
              <a:ext uri="{FF2B5EF4-FFF2-40B4-BE49-F238E27FC236}">
                <a16:creationId xmlns:a16="http://schemas.microsoft.com/office/drawing/2014/main" id="{C9C74B1A-AF59-AD3D-418E-88DC94458352}"/>
              </a:ext>
            </a:extLst>
          </p:cNvPr>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a:extLst>
              <a:ext uri="{FF2B5EF4-FFF2-40B4-BE49-F238E27FC236}">
                <a16:creationId xmlns:a16="http://schemas.microsoft.com/office/drawing/2014/main" id="{FCFC6E26-2AF1-8C44-A5D1-54FFEB51EAE5}"/>
              </a:ext>
            </a:extLst>
          </p:cNvPr>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a:extLst>
              <a:ext uri="{FF2B5EF4-FFF2-40B4-BE49-F238E27FC236}">
                <a16:creationId xmlns:a16="http://schemas.microsoft.com/office/drawing/2014/main" id="{82FC5D58-3CE0-104D-1C6B-CDCABD1D12D7}"/>
              </a:ext>
            </a:extLst>
          </p:cNvPr>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a:extLst>
              <a:ext uri="{FF2B5EF4-FFF2-40B4-BE49-F238E27FC236}">
                <a16:creationId xmlns:a16="http://schemas.microsoft.com/office/drawing/2014/main" id="{40D2A344-DE11-7D2B-848C-810CF72A663A}"/>
              </a:ext>
            </a:extLst>
          </p:cNvPr>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a:extLst>
              <a:ext uri="{FF2B5EF4-FFF2-40B4-BE49-F238E27FC236}">
                <a16:creationId xmlns:a16="http://schemas.microsoft.com/office/drawing/2014/main" id="{78B425A7-612A-B46A-468A-A0329FF6E0AC}"/>
              </a:ext>
            </a:extLst>
          </p:cNvPr>
          <p:cNvSpPr/>
          <p:nvPr/>
        </p:nvSpPr>
        <p:spPr>
          <a:xfrm>
            <a:off x="1920240" y="5044549"/>
            <a:ext cx="8643620" cy="830997"/>
          </a:xfrm>
          <a:prstGeom prst="rect">
            <a:avLst/>
          </a:prstGeom>
          <a:noFill/>
          <a:ln/>
        </p:spPr>
        <p:txBody>
          <a:bodyPr wrap="square" lIns="91440" tIns="45720" rIns="91440" bIns="45720" rtlCol="0" anchor="ctr">
            <a:spAutoFit/>
          </a:bodyPr>
          <a:lstStyle/>
          <a:p>
            <a:pPr algn="ctr">
              <a:lnSpc>
                <a:spcPct val="100000"/>
              </a:lnSpc>
            </a:pPr>
            <a:r>
              <a:rPr lang="en-US" sz="4800" b="1" dirty="0">
                <a:solidFill>
                  <a:srgbClr val="000000"/>
                </a:solidFill>
                <a:latin typeface="MiSans" pitchFamily="34" charset="0"/>
                <a:ea typeface="MiSans" pitchFamily="34" charset="-122"/>
                <a:cs typeface="MiSans" pitchFamily="34" charset="-120"/>
              </a:rPr>
              <a:t>CORRECCIÓN Y LIMPIEZA</a:t>
            </a:r>
            <a:endParaRPr lang="en-US" sz="4800" dirty="0"/>
          </a:p>
        </p:txBody>
      </p:sp>
      <p:sp>
        <p:nvSpPr>
          <p:cNvPr id="8" name="Text 5">
            <a:extLst>
              <a:ext uri="{FF2B5EF4-FFF2-40B4-BE49-F238E27FC236}">
                <a16:creationId xmlns:a16="http://schemas.microsoft.com/office/drawing/2014/main" id="{EB7F1D68-B3D9-9DC5-492F-60B4767BD29F}"/>
              </a:ext>
            </a:extLst>
          </p:cNvPr>
          <p:cNvSpPr/>
          <p:nvPr/>
        </p:nvSpPr>
        <p:spPr>
          <a:xfrm>
            <a:off x="3447415" y="263248"/>
            <a:ext cx="5640070" cy="1107996"/>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3</a:t>
            </a:r>
            <a:endParaRPr lang="en-US" sz="1600" dirty="0"/>
          </a:p>
        </p:txBody>
      </p:sp>
      <p:sp>
        <p:nvSpPr>
          <p:cNvPr id="9" name="Shape 6">
            <a:extLst>
              <a:ext uri="{FF2B5EF4-FFF2-40B4-BE49-F238E27FC236}">
                <a16:creationId xmlns:a16="http://schemas.microsoft.com/office/drawing/2014/main" id="{5526C1E1-BE86-2C7A-727F-E556F5EF80D6}"/>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a:extLst>
              <a:ext uri="{FF2B5EF4-FFF2-40B4-BE49-F238E27FC236}">
                <a16:creationId xmlns:a16="http://schemas.microsoft.com/office/drawing/2014/main" id="{ACB07FB9-5707-7E46-CA91-E8B5E0A837A4}"/>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a:extLst>
              <a:ext uri="{FF2B5EF4-FFF2-40B4-BE49-F238E27FC236}">
                <a16:creationId xmlns:a16="http://schemas.microsoft.com/office/drawing/2014/main" id="{0BF0BA56-3545-275D-1C08-6C4C1BCCD2F2}"/>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a:extLst>
              <a:ext uri="{FF2B5EF4-FFF2-40B4-BE49-F238E27FC236}">
                <a16:creationId xmlns:a16="http://schemas.microsoft.com/office/drawing/2014/main" id="{8A980AAA-FC6E-D293-3D26-12C5957BA61F}"/>
              </a:ext>
            </a:extLst>
          </p:cNvPr>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a:extLst>
              <a:ext uri="{FF2B5EF4-FFF2-40B4-BE49-F238E27FC236}">
                <a16:creationId xmlns:a16="http://schemas.microsoft.com/office/drawing/2014/main" id="{68CF61B1-5BDF-D44D-704C-B9AD50E795F2}"/>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a:extLst>
              <a:ext uri="{FF2B5EF4-FFF2-40B4-BE49-F238E27FC236}">
                <a16:creationId xmlns:a16="http://schemas.microsoft.com/office/drawing/2014/main" id="{D4BA9E5C-6EE0-7CB0-5A83-E4F3A0A3AADF}"/>
              </a:ext>
            </a:extLst>
          </p:cNvPr>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a:extLst>
              <a:ext uri="{FF2B5EF4-FFF2-40B4-BE49-F238E27FC236}">
                <a16:creationId xmlns:a16="http://schemas.microsoft.com/office/drawing/2014/main" id="{A95A0B5C-AAEB-1818-3E99-0EDFB9C44956}"/>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a:extLst>
              <a:ext uri="{FF2B5EF4-FFF2-40B4-BE49-F238E27FC236}">
                <a16:creationId xmlns:a16="http://schemas.microsoft.com/office/drawing/2014/main" id="{95031E31-17C0-7D97-D86E-007414C2D1BA}"/>
              </a:ext>
            </a:extLst>
          </p:cNvPr>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a:extLst>
              <a:ext uri="{FF2B5EF4-FFF2-40B4-BE49-F238E27FC236}">
                <a16:creationId xmlns:a16="http://schemas.microsoft.com/office/drawing/2014/main" id="{196976F9-707B-837A-D89B-E151AA9990A7}"/>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a:extLst>
              <a:ext uri="{FF2B5EF4-FFF2-40B4-BE49-F238E27FC236}">
                <a16:creationId xmlns:a16="http://schemas.microsoft.com/office/drawing/2014/main" id="{730C4F75-2316-B3C3-D8ED-0373F3729C5B}"/>
              </a:ext>
            </a:extLst>
          </p:cNvPr>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a:extLst>
              <a:ext uri="{FF2B5EF4-FFF2-40B4-BE49-F238E27FC236}">
                <a16:creationId xmlns:a16="http://schemas.microsoft.com/office/drawing/2014/main" id="{C58CB884-917C-7D2A-CCE2-8B34BBA05966}"/>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extLst>
      <p:ext uri="{BB962C8B-B14F-4D97-AF65-F5344CB8AC3E}">
        <p14:creationId xmlns:p14="http://schemas.microsoft.com/office/powerpoint/2010/main" val="67204691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87E52-1680-C965-755E-F7302849EA49}"/>
            </a:ext>
          </a:extLst>
        </p:cNvPr>
        <p:cNvGrpSpPr/>
        <p:nvPr/>
      </p:nvGrpSpPr>
      <p:grpSpPr>
        <a:xfrm>
          <a:off x="0" y="0"/>
          <a:ext cx="0" cy="0"/>
          <a:chOff x="0" y="0"/>
          <a:chExt cx="0" cy="0"/>
        </a:xfrm>
      </p:grpSpPr>
      <p:pic>
        <p:nvPicPr>
          <p:cNvPr id="12" name="Imagen 11">
            <a:extLst>
              <a:ext uri="{FF2B5EF4-FFF2-40B4-BE49-F238E27FC236}">
                <a16:creationId xmlns:a16="http://schemas.microsoft.com/office/drawing/2014/main" id="{DE1C2665-D635-9E5C-B46E-990697E105A3}"/>
              </a:ext>
            </a:extLst>
          </p:cNvPr>
          <p:cNvPicPr>
            <a:picLocks noChangeAspect="1"/>
          </p:cNvPicPr>
          <p:nvPr/>
        </p:nvPicPr>
        <p:blipFill>
          <a:blip r:embed="rId3"/>
          <a:stretch>
            <a:fillRect/>
          </a:stretch>
        </p:blipFill>
        <p:spPr>
          <a:xfrm>
            <a:off x="8676469" y="4514160"/>
            <a:ext cx="1871161" cy="1871161"/>
          </a:xfrm>
          <a:prstGeom prst="rect">
            <a:avLst/>
          </a:prstGeom>
        </p:spPr>
      </p:pic>
      <p:pic>
        <p:nvPicPr>
          <p:cNvPr id="3" name="Imagen 2">
            <a:extLst>
              <a:ext uri="{FF2B5EF4-FFF2-40B4-BE49-F238E27FC236}">
                <a16:creationId xmlns:a16="http://schemas.microsoft.com/office/drawing/2014/main" id="{0DB33F55-9FBC-98E3-DF91-58290FF7CB20}"/>
              </a:ext>
            </a:extLst>
          </p:cNvPr>
          <p:cNvPicPr>
            <a:picLocks noChangeAspect="1"/>
          </p:cNvPicPr>
          <p:nvPr/>
        </p:nvPicPr>
        <p:blipFill>
          <a:blip r:embed="rId4"/>
          <a:stretch>
            <a:fillRect/>
          </a:stretch>
        </p:blipFill>
        <p:spPr>
          <a:xfrm>
            <a:off x="207625" y="165267"/>
            <a:ext cx="8468844" cy="3743055"/>
          </a:xfrm>
          <a:prstGeom prst="rect">
            <a:avLst/>
          </a:prstGeom>
        </p:spPr>
      </p:pic>
      <p:pic>
        <p:nvPicPr>
          <p:cNvPr id="6" name="Imagen 5">
            <a:extLst>
              <a:ext uri="{FF2B5EF4-FFF2-40B4-BE49-F238E27FC236}">
                <a16:creationId xmlns:a16="http://schemas.microsoft.com/office/drawing/2014/main" id="{9BEDFDEE-A82D-C2D2-5143-FCD41FA6876D}"/>
              </a:ext>
            </a:extLst>
          </p:cNvPr>
          <p:cNvPicPr>
            <a:picLocks noChangeAspect="1"/>
          </p:cNvPicPr>
          <p:nvPr/>
        </p:nvPicPr>
        <p:blipFill>
          <a:blip r:embed="rId5"/>
          <a:stretch>
            <a:fillRect/>
          </a:stretch>
        </p:blipFill>
        <p:spPr>
          <a:xfrm>
            <a:off x="207625" y="4206750"/>
            <a:ext cx="6452060" cy="2485983"/>
          </a:xfrm>
          <a:prstGeom prst="rect">
            <a:avLst/>
          </a:prstGeom>
        </p:spPr>
      </p:pic>
    </p:spTree>
    <p:extLst>
      <p:ext uri="{BB962C8B-B14F-4D97-AF65-F5344CB8AC3E}">
        <p14:creationId xmlns:p14="http://schemas.microsoft.com/office/powerpoint/2010/main" val="311015284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4CCA7-6CC2-ED6D-1192-DCBF3A2FF452}"/>
            </a:ext>
          </a:extLst>
        </p:cNvPr>
        <p:cNvGrpSpPr/>
        <p:nvPr/>
      </p:nvGrpSpPr>
      <p:grpSpPr>
        <a:xfrm>
          <a:off x="0" y="0"/>
          <a:ext cx="0" cy="0"/>
          <a:chOff x="0" y="0"/>
          <a:chExt cx="0" cy="0"/>
        </a:xfrm>
      </p:grpSpPr>
      <p:pic>
        <p:nvPicPr>
          <p:cNvPr id="2" name="Image 0" descr="https://kimi-img.moonshot.cn/pub/slides/slides_tmpl/image/25-08-27-19:57:41-d2nf5d98bjvh7rlivsmg.png">
            <a:extLst>
              <a:ext uri="{FF2B5EF4-FFF2-40B4-BE49-F238E27FC236}">
                <a16:creationId xmlns:a16="http://schemas.microsoft.com/office/drawing/2014/main" id="{42A83D6E-E055-8BBE-245E-3BF185C61AD2}"/>
              </a:ext>
            </a:extLst>
          </p:cNvPr>
          <p:cNvPicPr>
            <a:picLocks noChangeAspect="1"/>
          </p:cNvPicPr>
          <p:nvPr/>
        </p:nvPicPr>
        <p:blipFill>
          <a:blip r:embed="rId3"/>
          <a:stretch>
            <a:fillRect/>
          </a:stretch>
        </p:blipFill>
        <p:spPr>
          <a:xfrm>
            <a:off x="4558665" y="1141095"/>
            <a:ext cx="3619500" cy="3912870"/>
          </a:xfrm>
          <a:prstGeom prst="rect">
            <a:avLst/>
          </a:prstGeom>
        </p:spPr>
      </p:pic>
      <p:sp>
        <p:nvSpPr>
          <p:cNvPr id="3" name="Shape 0">
            <a:extLst>
              <a:ext uri="{FF2B5EF4-FFF2-40B4-BE49-F238E27FC236}">
                <a16:creationId xmlns:a16="http://schemas.microsoft.com/office/drawing/2014/main" id="{12EC29C3-9A5D-8219-9FF0-7C2C21AAA59E}"/>
              </a:ext>
            </a:extLst>
          </p:cNvPr>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a:extLst>
              <a:ext uri="{FF2B5EF4-FFF2-40B4-BE49-F238E27FC236}">
                <a16:creationId xmlns:a16="http://schemas.microsoft.com/office/drawing/2014/main" id="{6A690F35-82D0-1B43-20BD-E6D729C51828}"/>
              </a:ext>
            </a:extLst>
          </p:cNvPr>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a:extLst>
              <a:ext uri="{FF2B5EF4-FFF2-40B4-BE49-F238E27FC236}">
                <a16:creationId xmlns:a16="http://schemas.microsoft.com/office/drawing/2014/main" id="{6804C0E2-C01E-7A5A-B735-D2834D74A709}"/>
              </a:ext>
            </a:extLst>
          </p:cNvPr>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a:extLst>
              <a:ext uri="{FF2B5EF4-FFF2-40B4-BE49-F238E27FC236}">
                <a16:creationId xmlns:a16="http://schemas.microsoft.com/office/drawing/2014/main" id="{CC8F4FBE-04AA-0507-7251-52408709385F}"/>
              </a:ext>
            </a:extLst>
          </p:cNvPr>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a:extLst>
              <a:ext uri="{FF2B5EF4-FFF2-40B4-BE49-F238E27FC236}">
                <a16:creationId xmlns:a16="http://schemas.microsoft.com/office/drawing/2014/main" id="{00AF1A5E-FF57-62F9-D117-4D106680A166}"/>
              </a:ext>
            </a:extLst>
          </p:cNvPr>
          <p:cNvSpPr/>
          <p:nvPr/>
        </p:nvSpPr>
        <p:spPr>
          <a:xfrm>
            <a:off x="1920240" y="4736773"/>
            <a:ext cx="8643620" cy="1446550"/>
          </a:xfrm>
          <a:prstGeom prst="rect">
            <a:avLst/>
          </a:prstGeom>
          <a:noFill/>
          <a:ln/>
        </p:spPr>
        <p:txBody>
          <a:bodyPr wrap="square" lIns="91440" tIns="45720" rIns="91440" bIns="45720" rtlCol="0" anchor="ctr">
            <a:spAutoFit/>
          </a:bodyPr>
          <a:lstStyle/>
          <a:p>
            <a:pPr algn="ctr">
              <a:lnSpc>
                <a:spcPct val="100000"/>
              </a:lnSpc>
            </a:pPr>
            <a:r>
              <a:rPr lang="en-US" sz="4400" b="1" dirty="0">
                <a:solidFill>
                  <a:srgbClr val="000000"/>
                </a:solidFill>
                <a:latin typeface="MiSans" pitchFamily="34" charset="0"/>
                <a:ea typeface="MiSans" pitchFamily="34" charset="-122"/>
                <a:cs typeface="MiSans" pitchFamily="34" charset="-120"/>
              </a:rPr>
              <a:t>FILTRADO, VALIDACIÓN Y COPIA DB LIMPIA</a:t>
            </a:r>
            <a:endParaRPr lang="en-US" sz="4400" dirty="0"/>
          </a:p>
        </p:txBody>
      </p:sp>
      <p:sp>
        <p:nvSpPr>
          <p:cNvPr id="8" name="Text 5">
            <a:extLst>
              <a:ext uri="{FF2B5EF4-FFF2-40B4-BE49-F238E27FC236}">
                <a16:creationId xmlns:a16="http://schemas.microsoft.com/office/drawing/2014/main" id="{600F6035-96CE-631C-08CB-5D5DED91D73E}"/>
              </a:ext>
            </a:extLst>
          </p:cNvPr>
          <p:cNvSpPr/>
          <p:nvPr/>
        </p:nvSpPr>
        <p:spPr>
          <a:xfrm>
            <a:off x="3447415" y="263248"/>
            <a:ext cx="5640070" cy="1107996"/>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4</a:t>
            </a:r>
            <a:endParaRPr lang="en-US" sz="1600" dirty="0"/>
          </a:p>
        </p:txBody>
      </p:sp>
      <p:sp>
        <p:nvSpPr>
          <p:cNvPr id="9" name="Shape 6">
            <a:extLst>
              <a:ext uri="{FF2B5EF4-FFF2-40B4-BE49-F238E27FC236}">
                <a16:creationId xmlns:a16="http://schemas.microsoft.com/office/drawing/2014/main" id="{4B4851A5-14D8-8D23-2439-7075995F4636}"/>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a:extLst>
              <a:ext uri="{FF2B5EF4-FFF2-40B4-BE49-F238E27FC236}">
                <a16:creationId xmlns:a16="http://schemas.microsoft.com/office/drawing/2014/main" id="{0A8D0A90-E783-691A-57AE-4AA49D250B9B}"/>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a:extLst>
              <a:ext uri="{FF2B5EF4-FFF2-40B4-BE49-F238E27FC236}">
                <a16:creationId xmlns:a16="http://schemas.microsoft.com/office/drawing/2014/main" id="{0F5A4A0E-285C-0C98-C7B3-978CFAAC058F}"/>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a:extLst>
              <a:ext uri="{FF2B5EF4-FFF2-40B4-BE49-F238E27FC236}">
                <a16:creationId xmlns:a16="http://schemas.microsoft.com/office/drawing/2014/main" id="{1CE21316-7D00-74F1-D73B-9AA8BAA56A72}"/>
              </a:ext>
            </a:extLst>
          </p:cNvPr>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a:extLst>
              <a:ext uri="{FF2B5EF4-FFF2-40B4-BE49-F238E27FC236}">
                <a16:creationId xmlns:a16="http://schemas.microsoft.com/office/drawing/2014/main" id="{F08344C3-9866-F156-9D70-84E868E67B51}"/>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a:extLst>
              <a:ext uri="{FF2B5EF4-FFF2-40B4-BE49-F238E27FC236}">
                <a16:creationId xmlns:a16="http://schemas.microsoft.com/office/drawing/2014/main" id="{04F21460-BF18-6542-B879-A71E721CB171}"/>
              </a:ext>
            </a:extLst>
          </p:cNvPr>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a:extLst>
              <a:ext uri="{FF2B5EF4-FFF2-40B4-BE49-F238E27FC236}">
                <a16:creationId xmlns:a16="http://schemas.microsoft.com/office/drawing/2014/main" id="{A3C52F2D-109D-3A30-4E67-25BCEFA1A2A8}"/>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a:extLst>
              <a:ext uri="{FF2B5EF4-FFF2-40B4-BE49-F238E27FC236}">
                <a16:creationId xmlns:a16="http://schemas.microsoft.com/office/drawing/2014/main" id="{536DE03F-7E59-DF0C-3295-89CA25E1B9A2}"/>
              </a:ext>
            </a:extLst>
          </p:cNvPr>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a:extLst>
              <a:ext uri="{FF2B5EF4-FFF2-40B4-BE49-F238E27FC236}">
                <a16:creationId xmlns:a16="http://schemas.microsoft.com/office/drawing/2014/main" id="{2653F29E-3969-555F-91D5-37694D0EF724}"/>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a:extLst>
              <a:ext uri="{FF2B5EF4-FFF2-40B4-BE49-F238E27FC236}">
                <a16:creationId xmlns:a16="http://schemas.microsoft.com/office/drawing/2014/main" id="{D719DF69-2F1D-8CFF-FDFB-513B37ABA639}"/>
              </a:ext>
            </a:extLst>
          </p:cNvPr>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a:extLst>
              <a:ext uri="{FF2B5EF4-FFF2-40B4-BE49-F238E27FC236}">
                <a16:creationId xmlns:a16="http://schemas.microsoft.com/office/drawing/2014/main" id="{768E7943-CE52-6605-0EB8-9ADF673F0D12}"/>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extLst>
      <p:ext uri="{BB962C8B-B14F-4D97-AF65-F5344CB8AC3E}">
        <p14:creationId xmlns:p14="http://schemas.microsoft.com/office/powerpoint/2010/main" val="324743391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4BED4D-05F8-6D97-6BBF-22C0C913FC32}"/>
            </a:ext>
          </a:extLst>
        </p:cNvPr>
        <p:cNvGrpSpPr/>
        <p:nvPr/>
      </p:nvGrpSpPr>
      <p:grpSpPr>
        <a:xfrm>
          <a:off x="0" y="0"/>
          <a:ext cx="0" cy="0"/>
          <a:chOff x="0" y="0"/>
          <a:chExt cx="0" cy="0"/>
        </a:xfrm>
      </p:grpSpPr>
      <p:pic>
        <p:nvPicPr>
          <p:cNvPr id="12" name="Imagen 11">
            <a:extLst>
              <a:ext uri="{FF2B5EF4-FFF2-40B4-BE49-F238E27FC236}">
                <a16:creationId xmlns:a16="http://schemas.microsoft.com/office/drawing/2014/main" id="{568B5930-829F-142D-EC2D-B13F62F7E37A}"/>
              </a:ext>
            </a:extLst>
          </p:cNvPr>
          <p:cNvPicPr>
            <a:picLocks noChangeAspect="1"/>
          </p:cNvPicPr>
          <p:nvPr/>
        </p:nvPicPr>
        <p:blipFill>
          <a:blip r:embed="rId3"/>
          <a:stretch>
            <a:fillRect/>
          </a:stretch>
        </p:blipFill>
        <p:spPr>
          <a:xfrm>
            <a:off x="9690702" y="3912719"/>
            <a:ext cx="1871161" cy="1871161"/>
          </a:xfrm>
          <a:prstGeom prst="rect">
            <a:avLst/>
          </a:prstGeom>
        </p:spPr>
      </p:pic>
      <p:pic>
        <p:nvPicPr>
          <p:cNvPr id="4" name="Imagen 3">
            <a:extLst>
              <a:ext uri="{FF2B5EF4-FFF2-40B4-BE49-F238E27FC236}">
                <a16:creationId xmlns:a16="http://schemas.microsoft.com/office/drawing/2014/main" id="{8877FD94-C137-778E-B9BE-2E345ED41F48}"/>
              </a:ext>
            </a:extLst>
          </p:cNvPr>
          <p:cNvPicPr>
            <a:picLocks noChangeAspect="1"/>
          </p:cNvPicPr>
          <p:nvPr/>
        </p:nvPicPr>
        <p:blipFill>
          <a:blip r:embed="rId4"/>
          <a:stretch>
            <a:fillRect/>
          </a:stretch>
        </p:blipFill>
        <p:spPr>
          <a:xfrm>
            <a:off x="1565717" y="472679"/>
            <a:ext cx="9060566" cy="2472603"/>
          </a:xfrm>
          <a:prstGeom prst="rect">
            <a:avLst/>
          </a:prstGeom>
        </p:spPr>
      </p:pic>
      <p:grpSp>
        <p:nvGrpSpPr>
          <p:cNvPr id="13" name="Grupo 12">
            <a:extLst>
              <a:ext uri="{FF2B5EF4-FFF2-40B4-BE49-F238E27FC236}">
                <a16:creationId xmlns:a16="http://schemas.microsoft.com/office/drawing/2014/main" id="{E05BD8B0-8845-0511-EBA8-9649B09193A1}"/>
              </a:ext>
            </a:extLst>
          </p:cNvPr>
          <p:cNvGrpSpPr/>
          <p:nvPr/>
        </p:nvGrpSpPr>
        <p:grpSpPr>
          <a:xfrm>
            <a:off x="1563502" y="3277858"/>
            <a:ext cx="7112967" cy="2472603"/>
            <a:chOff x="1563502" y="3277858"/>
            <a:chExt cx="7112967" cy="2472603"/>
          </a:xfrm>
        </p:grpSpPr>
        <p:pic>
          <p:nvPicPr>
            <p:cNvPr id="9" name="Imagen 8">
              <a:extLst>
                <a:ext uri="{FF2B5EF4-FFF2-40B4-BE49-F238E27FC236}">
                  <a16:creationId xmlns:a16="http://schemas.microsoft.com/office/drawing/2014/main" id="{C038CB6C-BAEA-3C3D-2565-7EB35C64C861}"/>
                </a:ext>
              </a:extLst>
            </p:cNvPr>
            <p:cNvPicPr>
              <a:picLocks noChangeAspect="1"/>
            </p:cNvPicPr>
            <p:nvPr/>
          </p:nvPicPr>
          <p:blipFill>
            <a:blip r:embed="rId5"/>
            <a:stretch>
              <a:fillRect/>
            </a:stretch>
          </p:blipFill>
          <p:spPr>
            <a:xfrm>
              <a:off x="1563502" y="3277858"/>
              <a:ext cx="7112967" cy="2472603"/>
            </a:xfrm>
            <a:prstGeom prst="rect">
              <a:avLst/>
            </a:prstGeom>
          </p:spPr>
        </p:pic>
        <p:pic>
          <p:nvPicPr>
            <p:cNvPr id="11" name="Imagen 10">
              <a:extLst>
                <a:ext uri="{FF2B5EF4-FFF2-40B4-BE49-F238E27FC236}">
                  <a16:creationId xmlns:a16="http://schemas.microsoft.com/office/drawing/2014/main" id="{F53150BA-32F6-E6AC-6B3E-0CB3F0B414F3}"/>
                </a:ext>
              </a:extLst>
            </p:cNvPr>
            <p:cNvPicPr>
              <a:picLocks noChangeAspect="1"/>
            </p:cNvPicPr>
            <p:nvPr/>
          </p:nvPicPr>
          <p:blipFill>
            <a:blip r:embed="rId6"/>
            <a:stretch>
              <a:fillRect/>
            </a:stretch>
          </p:blipFill>
          <p:spPr>
            <a:xfrm>
              <a:off x="1814052" y="3375940"/>
              <a:ext cx="457372" cy="457372"/>
            </a:xfrm>
            <a:prstGeom prst="rect">
              <a:avLst/>
            </a:prstGeom>
          </p:spPr>
        </p:pic>
      </p:grpSp>
    </p:spTree>
    <p:extLst>
      <p:ext uri="{BB962C8B-B14F-4D97-AF65-F5344CB8AC3E}">
        <p14:creationId xmlns:p14="http://schemas.microsoft.com/office/powerpoint/2010/main" val="6540475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41031-B3AC-E4BD-E9AF-DC8E9B8C1DF0}"/>
            </a:ext>
          </a:extLst>
        </p:cNvPr>
        <p:cNvGrpSpPr/>
        <p:nvPr/>
      </p:nvGrpSpPr>
      <p:grpSpPr>
        <a:xfrm>
          <a:off x="0" y="0"/>
          <a:ext cx="0" cy="0"/>
          <a:chOff x="0" y="0"/>
          <a:chExt cx="0" cy="0"/>
        </a:xfrm>
      </p:grpSpPr>
      <p:pic>
        <p:nvPicPr>
          <p:cNvPr id="2" name="Image 0" descr="https://kimi-img.moonshot.cn/pub/slides/slides_tmpl/image/25-08-27-19:57:41-d2nf5d98bjvh7rlivsmg.png">
            <a:extLst>
              <a:ext uri="{FF2B5EF4-FFF2-40B4-BE49-F238E27FC236}">
                <a16:creationId xmlns:a16="http://schemas.microsoft.com/office/drawing/2014/main" id="{4763822A-7C1D-D096-04A0-ED17BBEE3200}"/>
              </a:ext>
            </a:extLst>
          </p:cNvPr>
          <p:cNvPicPr>
            <a:picLocks noChangeAspect="1"/>
          </p:cNvPicPr>
          <p:nvPr/>
        </p:nvPicPr>
        <p:blipFill>
          <a:blip r:embed="rId3"/>
          <a:stretch>
            <a:fillRect/>
          </a:stretch>
        </p:blipFill>
        <p:spPr>
          <a:xfrm>
            <a:off x="4558665" y="1141095"/>
            <a:ext cx="3619500" cy="3912870"/>
          </a:xfrm>
          <a:prstGeom prst="rect">
            <a:avLst/>
          </a:prstGeom>
        </p:spPr>
      </p:pic>
      <p:sp>
        <p:nvSpPr>
          <p:cNvPr id="3" name="Shape 0">
            <a:extLst>
              <a:ext uri="{FF2B5EF4-FFF2-40B4-BE49-F238E27FC236}">
                <a16:creationId xmlns:a16="http://schemas.microsoft.com/office/drawing/2014/main" id="{C8A7C1C8-8B00-FC3F-1F1A-F800F2553E68}"/>
              </a:ext>
            </a:extLst>
          </p:cNvPr>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a:extLst>
              <a:ext uri="{FF2B5EF4-FFF2-40B4-BE49-F238E27FC236}">
                <a16:creationId xmlns:a16="http://schemas.microsoft.com/office/drawing/2014/main" id="{A4E1A135-D406-ABC4-83A8-7179092CDC67}"/>
              </a:ext>
            </a:extLst>
          </p:cNvPr>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a:extLst>
              <a:ext uri="{FF2B5EF4-FFF2-40B4-BE49-F238E27FC236}">
                <a16:creationId xmlns:a16="http://schemas.microsoft.com/office/drawing/2014/main" id="{17D4CFEA-0D9B-117E-7F6B-67DBF83D1AC2}"/>
              </a:ext>
            </a:extLst>
          </p:cNvPr>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a:extLst>
              <a:ext uri="{FF2B5EF4-FFF2-40B4-BE49-F238E27FC236}">
                <a16:creationId xmlns:a16="http://schemas.microsoft.com/office/drawing/2014/main" id="{88D599F0-C25C-F8D3-3F56-5039BA520662}"/>
              </a:ext>
            </a:extLst>
          </p:cNvPr>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a:extLst>
              <a:ext uri="{FF2B5EF4-FFF2-40B4-BE49-F238E27FC236}">
                <a16:creationId xmlns:a16="http://schemas.microsoft.com/office/drawing/2014/main" id="{1C6B9AC5-6297-FA8D-F3B0-DF8678BC7AFB}"/>
              </a:ext>
            </a:extLst>
          </p:cNvPr>
          <p:cNvSpPr/>
          <p:nvPr/>
        </p:nvSpPr>
        <p:spPr>
          <a:xfrm>
            <a:off x="1920240" y="5044549"/>
            <a:ext cx="8643620" cy="830997"/>
          </a:xfrm>
          <a:prstGeom prst="rect">
            <a:avLst/>
          </a:prstGeom>
          <a:noFill/>
          <a:ln/>
        </p:spPr>
        <p:txBody>
          <a:bodyPr wrap="square" lIns="91440" tIns="45720" rIns="91440" bIns="45720" rtlCol="0" anchor="ctr">
            <a:spAutoFit/>
          </a:bodyPr>
          <a:lstStyle/>
          <a:p>
            <a:pPr algn="ctr">
              <a:lnSpc>
                <a:spcPct val="100000"/>
              </a:lnSpc>
            </a:pPr>
            <a:r>
              <a:rPr lang="en-US" sz="4800" b="1" dirty="0">
                <a:solidFill>
                  <a:srgbClr val="000000"/>
                </a:solidFill>
                <a:latin typeface="MiSans" pitchFamily="34" charset="0"/>
                <a:ea typeface="MiSans" pitchFamily="34" charset="-122"/>
                <a:cs typeface="MiSans" pitchFamily="34" charset="-120"/>
              </a:rPr>
              <a:t>RETOS</a:t>
            </a:r>
            <a:endParaRPr lang="en-US" sz="4800" dirty="0"/>
          </a:p>
        </p:txBody>
      </p:sp>
      <p:sp>
        <p:nvSpPr>
          <p:cNvPr id="8" name="Text 5">
            <a:extLst>
              <a:ext uri="{FF2B5EF4-FFF2-40B4-BE49-F238E27FC236}">
                <a16:creationId xmlns:a16="http://schemas.microsoft.com/office/drawing/2014/main" id="{4BDAE2C4-8247-95BC-9148-8A9A3559001F}"/>
              </a:ext>
            </a:extLst>
          </p:cNvPr>
          <p:cNvSpPr/>
          <p:nvPr/>
        </p:nvSpPr>
        <p:spPr>
          <a:xfrm>
            <a:off x="3447415" y="263248"/>
            <a:ext cx="5640070" cy="1107996"/>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5</a:t>
            </a:r>
            <a:endParaRPr lang="en-US" sz="1600" dirty="0"/>
          </a:p>
        </p:txBody>
      </p:sp>
      <p:sp>
        <p:nvSpPr>
          <p:cNvPr id="9" name="Shape 6">
            <a:extLst>
              <a:ext uri="{FF2B5EF4-FFF2-40B4-BE49-F238E27FC236}">
                <a16:creationId xmlns:a16="http://schemas.microsoft.com/office/drawing/2014/main" id="{79F2DB1E-FFC9-D37A-6076-D7E3E6617C65}"/>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a:extLst>
              <a:ext uri="{FF2B5EF4-FFF2-40B4-BE49-F238E27FC236}">
                <a16:creationId xmlns:a16="http://schemas.microsoft.com/office/drawing/2014/main" id="{7A866B9D-F7A1-104B-7030-CC82D2717DEE}"/>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a:extLst>
              <a:ext uri="{FF2B5EF4-FFF2-40B4-BE49-F238E27FC236}">
                <a16:creationId xmlns:a16="http://schemas.microsoft.com/office/drawing/2014/main" id="{ECC06EBA-AA53-D36C-131E-19110F405F63}"/>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a:extLst>
              <a:ext uri="{FF2B5EF4-FFF2-40B4-BE49-F238E27FC236}">
                <a16:creationId xmlns:a16="http://schemas.microsoft.com/office/drawing/2014/main" id="{BAE51227-D649-E6E4-3156-1E7DE6873146}"/>
              </a:ext>
            </a:extLst>
          </p:cNvPr>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a:extLst>
              <a:ext uri="{FF2B5EF4-FFF2-40B4-BE49-F238E27FC236}">
                <a16:creationId xmlns:a16="http://schemas.microsoft.com/office/drawing/2014/main" id="{7A94AE94-6D16-8147-FE0F-AFA6761AEFF0}"/>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a:extLst>
              <a:ext uri="{FF2B5EF4-FFF2-40B4-BE49-F238E27FC236}">
                <a16:creationId xmlns:a16="http://schemas.microsoft.com/office/drawing/2014/main" id="{EBAF7BAF-ED23-C59D-D272-FAC6A5A60FE2}"/>
              </a:ext>
            </a:extLst>
          </p:cNvPr>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a:extLst>
              <a:ext uri="{FF2B5EF4-FFF2-40B4-BE49-F238E27FC236}">
                <a16:creationId xmlns:a16="http://schemas.microsoft.com/office/drawing/2014/main" id="{20D513A8-3F99-8B36-C3C9-9FAA751C4C59}"/>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a:extLst>
              <a:ext uri="{FF2B5EF4-FFF2-40B4-BE49-F238E27FC236}">
                <a16:creationId xmlns:a16="http://schemas.microsoft.com/office/drawing/2014/main" id="{D61DF031-BF9B-6B06-9551-802438BCCA31}"/>
              </a:ext>
            </a:extLst>
          </p:cNvPr>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a:extLst>
              <a:ext uri="{FF2B5EF4-FFF2-40B4-BE49-F238E27FC236}">
                <a16:creationId xmlns:a16="http://schemas.microsoft.com/office/drawing/2014/main" id="{AE863C0D-159B-F23F-2E82-16FA3AC0086F}"/>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a:extLst>
              <a:ext uri="{FF2B5EF4-FFF2-40B4-BE49-F238E27FC236}">
                <a16:creationId xmlns:a16="http://schemas.microsoft.com/office/drawing/2014/main" id="{81D162B0-2904-A0B9-E185-F885BA29C246}"/>
              </a:ext>
            </a:extLst>
          </p:cNvPr>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a:extLst>
              <a:ext uri="{FF2B5EF4-FFF2-40B4-BE49-F238E27FC236}">
                <a16:creationId xmlns:a16="http://schemas.microsoft.com/office/drawing/2014/main" id="{256BA010-9F67-86F5-3FC0-6829AE435012}"/>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extLst>
      <p:ext uri="{BB962C8B-B14F-4D97-AF65-F5344CB8AC3E}">
        <p14:creationId xmlns:p14="http://schemas.microsoft.com/office/powerpoint/2010/main" val="1502125428"/>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CC5B4-82EC-3900-03EC-330DE1AE13A5}"/>
            </a:ext>
          </a:extLst>
        </p:cNvPr>
        <p:cNvGrpSpPr/>
        <p:nvPr/>
      </p:nvGrpSpPr>
      <p:grpSpPr>
        <a:xfrm>
          <a:off x="0" y="0"/>
          <a:ext cx="0" cy="0"/>
          <a:chOff x="0" y="0"/>
          <a:chExt cx="0" cy="0"/>
        </a:xfrm>
      </p:grpSpPr>
      <p:pic>
        <p:nvPicPr>
          <p:cNvPr id="12" name="Imagen 11">
            <a:extLst>
              <a:ext uri="{FF2B5EF4-FFF2-40B4-BE49-F238E27FC236}">
                <a16:creationId xmlns:a16="http://schemas.microsoft.com/office/drawing/2014/main" id="{DBD102D0-F9AE-97A9-D9FA-9ACC77F9B00B}"/>
              </a:ext>
            </a:extLst>
          </p:cNvPr>
          <p:cNvPicPr>
            <a:picLocks noChangeAspect="1"/>
          </p:cNvPicPr>
          <p:nvPr/>
        </p:nvPicPr>
        <p:blipFill>
          <a:blip r:embed="rId3"/>
          <a:stretch>
            <a:fillRect/>
          </a:stretch>
        </p:blipFill>
        <p:spPr>
          <a:xfrm>
            <a:off x="8755121" y="4163442"/>
            <a:ext cx="1871161" cy="1871161"/>
          </a:xfrm>
          <a:prstGeom prst="rect">
            <a:avLst/>
          </a:prstGeom>
        </p:spPr>
      </p:pic>
      <p:sp>
        <p:nvSpPr>
          <p:cNvPr id="3" name="CuadroTexto 2">
            <a:extLst>
              <a:ext uri="{FF2B5EF4-FFF2-40B4-BE49-F238E27FC236}">
                <a16:creationId xmlns:a16="http://schemas.microsoft.com/office/drawing/2014/main" id="{DA4B8F23-5DCA-0CD2-29E2-6D6BCE45A4F0}"/>
              </a:ext>
            </a:extLst>
          </p:cNvPr>
          <p:cNvSpPr txBox="1"/>
          <p:nvPr/>
        </p:nvSpPr>
        <p:spPr>
          <a:xfrm>
            <a:off x="630137" y="258901"/>
            <a:ext cx="10913806" cy="317009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buNone/>
            </a:pPr>
            <a:r>
              <a:rPr lang="es-MX" sz="2000" b="1" dirty="0"/>
              <a:t>Práctica de Limpieza y Preparación de Datos</a:t>
            </a:r>
          </a:p>
          <a:p>
            <a:pPr>
              <a:buNone/>
            </a:pPr>
            <a:r>
              <a:rPr lang="es-MX" sz="2000" dirty="0"/>
              <a:t>Has recibido una base de datos en formato Excel que contiene información de una empresa de electrodomésticos. Esta base de datos presenta problemas típicos de calidad de datos que deben ser corregidos antes de cualquier análisis.</a:t>
            </a:r>
          </a:p>
          <a:p>
            <a:pPr>
              <a:buNone/>
            </a:pPr>
            <a:r>
              <a:rPr lang="es-MX" sz="2000" dirty="0"/>
              <a:t>Tu tarea consiste en preparar, limpiar y dejar la base de datos lista para análisis, aplicando cada uno de los pasos fundamentales del proceso de </a:t>
            </a:r>
            <a:r>
              <a:rPr lang="es-MX" sz="2000" i="1" dirty="0"/>
              <a:t>data </a:t>
            </a:r>
            <a:r>
              <a:rPr lang="es-MX" sz="2000" i="1" dirty="0" err="1"/>
              <a:t>cleaning</a:t>
            </a:r>
            <a:r>
              <a:rPr lang="es-MX" sz="2000" dirty="0"/>
              <a:t>.</a:t>
            </a:r>
          </a:p>
          <a:p>
            <a:pPr>
              <a:buNone/>
            </a:pPr>
            <a:endParaRPr lang="es-MX" sz="2000" dirty="0"/>
          </a:p>
          <a:p>
            <a:pPr>
              <a:buNone/>
            </a:pPr>
            <a:r>
              <a:rPr lang="es-MX" sz="2000" dirty="0"/>
              <a:t>Objetivo de la práctica</a:t>
            </a:r>
          </a:p>
          <a:p>
            <a:pPr>
              <a:buNone/>
            </a:pPr>
            <a:r>
              <a:rPr lang="es-MX" sz="2000" dirty="0"/>
              <a:t>El grupo de estudiantes debe identificar, corregir y documentar todas las inconsistencias presentes en la base de datos utilizando Python y pandas.</a:t>
            </a:r>
          </a:p>
        </p:txBody>
      </p:sp>
      <p:sp>
        <p:nvSpPr>
          <p:cNvPr id="6" name="CuadroTexto 5">
            <a:extLst>
              <a:ext uri="{FF2B5EF4-FFF2-40B4-BE49-F238E27FC236}">
                <a16:creationId xmlns:a16="http://schemas.microsoft.com/office/drawing/2014/main" id="{7B1EA447-F2FA-7350-093F-F974BFB30DBE}"/>
              </a:ext>
            </a:extLst>
          </p:cNvPr>
          <p:cNvSpPr txBox="1"/>
          <p:nvPr/>
        </p:nvSpPr>
        <p:spPr>
          <a:xfrm>
            <a:off x="630137" y="3752555"/>
            <a:ext cx="6098458" cy="2031325"/>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a:buNone/>
            </a:pPr>
            <a:r>
              <a:rPr lang="es-MX" b="1" dirty="0"/>
              <a:t>Los estudiantes deben entregar:</a:t>
            </a:r>
          </a:p>
          <a:p>
            <a:pPr>
              <a:buFont typeface="+mj-lt"/>
              <a:buAutoNum type="arabicPeriod"/>
            </a:pPr>
            <a:r>
              <a:rPr lang="es-MX" dirty="0"/>
              <a:t>El archivo .</a:t>
            </a:r>
            <a:r>
              <a:rPr lang="es-MX" dirty="0" err="1"/>
              <a:t>ipynb</a:t>
            </a:r>
            <a:r>
              <a:rPr lang="es-MX" dirty="0"/>
              <a:t> con todos los pasos, códigos y explicaciones.</a:t>
            </a:r>
          </a:p>
          <a:p>
            <a:pPr>
              <a:buFont typeface="+mj-lt"/>
              <a:buAutoNum type="arabicPeriod"/>
            </a:pPr>
            <a:r>
              <a:rPr lang="es-MX" dirty="0"/>
              <a:t>El archivo dataset_limpio.xlsx o .</a:t>
            </a:r>
            <a:r>
              <a:rPr lang="es-MX" dirty="0" err="1"/>
              <a:t>csv</a:t>
            </a:r>
            <a:r>
              <a:rPr lang="es-MX" dirty="0"/>
              <a:t> resultante.</a:t>
            </a:r>
          </a:p>
          <a:p>
            <a:pPr>
              <a:buFont typeface="+mj-lt"/>
              <a:buAutoNum type="arabicPeriod"/>
            </a:pPr>
            <a:r>
              <a:rPr lang="es-MX" dirty="0"/>
              <a:t>Un breve informe describiendo:</a:t>
            </a:r>
          </a:p>
          <a:p>
            <a:pPr marL="742950" lvl="1" indent="-285750">
              <a:buFont typeface="+mj-lt"/>
              <a:buAutoNum type="arabicPeriod"/>
            </a:pPr>
            <a:r>
              <a:rPr lang="es-MX" dirty="0"/>
              <a:t>errores encontrados,</a:t>
            </a:r>
          </a:p>
          <a:p>
            <a:pPr marL="742950" lvl="1" indent="-285750">
              <a:buFont typeface="+mj-lt"/>
              <a:buAutoNum type="arabicPeriod"/>
            </a:pPr>
            <a:r>
              <a:rPr lang="es-MX" dirty="0"/>
              <a:t>decisiones tomadas para corregirlos,</a:t>
            </a:r>
          </a:p>
          <a:p>
            <a:pPr marL="742950" lvl="1" indent="-285750">
              <a:buFont typeface="+mj-lt"/>
              <a:buAutoNum type="arabicPeriod"/>
            </a:pPr>
            <a:r>
              <a:rPr lang="es-MX" dirty="0"/>
              <a:t>justificación de cada paso.</a:t>
            </a:r>
          </a:p>
        </p:txBody>
      </p:sp>
    </p:spTree>
    <p:extLst>
      <p:ext uri="{BB962C8B-B14F-4D97-AF65-F5344CB8AC3E}">
        <p14:creationId xmlns:p14="http://schemas.microsoft.com/office/powerpoint/2010/main" val="42622227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464546-8E22-9964-9937-DA5C59886E7D}"/>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C3E57C42-FE9A-BC61-C976-E9BB0E8CA91A}"/>
              </a:ext>
            </a:extLst>
          </p:cNvPr>
          <p:cNvSpPr/>
          <p:nvPr/>
        </p:nvSpPr>
        <p:spPr>
          <a:xfrm>
            <a:off x="9368155" y="6143625"/>
            <a:ext cx="2667000"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5" name="Text 3">
            <a:extLst>
              <a:ext uri="{FF2B5EF4-FFF2-40B4-BE49-F238E27FC236}">
                <a16:creationId xmlns:a16="http://schemas.microsoft.com/office/drawing/2014/main" id="{DCA78DA3-40B4-7F27-D3CF-D023677B60AB}"/>
              </a:ext>
            </a:extLst>
          </p:cNvPr>
          <p:cNvSpPr/>
          <p:nvPr/>
        </p:nvSpPr>
        <p:spPr>
          <a:xfrm>
            <a:off x="9368155" y="5563870"/>
            <a:ext cx="2667000" cy="511175"/>
          </a:xfrm>
          <a:prstGeom prst="rect">
            <a:avLst/>
          </a:prstGeom>
          <a:noFill/>
          <a:ln/>
        </p:spPr>
        <p:txBody>
          <a:bodyPr wrap="square" lIns="45720" tIns="91440" rIns="91440" bIns="45720" rtlCol="0" anchor="ctr"/>
          <a:lstStyle/>
          <a:p>
            <a:pPr>
              <a:lnSpc>
                <a:spcPct val="100000"/>
              </a:lnSpc>
            </a:pPr>
            <a:endParaRPr lang="en-US" sz="1600" dirty="0"/>
          </a:p>
        </p:txBody>
      </p:sp>
      <p:sp>
        <p:nvSpPr>
          <p:cNvPr id="6" name="Text 4">
            <a:extLst>
              <a:ext uri="{FF2B5EF4-FFF2-40B4-BE49-F238E27FC236}">
                <a16:creationId xmlns:a16="http://schemas.microsoft.com/office/drawing/2014/main" id="{95D4E9A8-9F80-1369-FCB4-796A4FCD70F4}"/>
              </a:ext>
            </a:extLst>
          </p:cNvPr>
          <p:cNvSpPr/>
          <p:nvPr/>
        </p:nvSpPr>
        <p:spPr>
          <a:xfrm>
            <a:off x="1870710" y="1315085"/>
            <a:ext cx="8588375" cy="1771015"/>
          </a:xfrm>
          <a:prstGeom prst="rect">
            <a:avLst/>
          </a:prstGeom>
          <a:noFill/>
          <a:ln/>
        </p:spPr>
        <p:txBody>
          <a:bodyPr wrap="square" lIns="91440" tIns="45720" rIns="91440" bIns="45720" rtlCol="0" anchor="ctr"/>
          <a:lstStyle/>
          <a:p>
            <a:pPr algn="ctr">
              <a:lnSpc>
                <a:spcPct val="100000"/>
              </a:lnSpc>
            </a:pPr>
            <a:r>
              <a:rPr lang="en-US" sz="11500" b="1" dirty="0">
                <a:solidFill>
                  <a:srgbClr val="000000"/>
                </a:solidFill>
                <a:latin typeface="MiSans" pitchFamily="34" charset="0"/>
                <a:ea typeface="MiSans" pitchFamily="34" charset="-122"/>
                <a:cs typeface="MiSans" pitchFamily="34" charset="-120"/>
              </a:rPr>
              <a:t>THANKS!</a:t>
            </a:r>
            <a:endParaRPr lang="en-US" sz="1600" dirty="0"/>
          </a:p>
        </p:txBody>
      </p:sp>
      <p:sp>
        <p:nvSpPr>
          <p:cNvPr id="7" name="Shape 5">
            <a:extLst>
              <a:ext uri="{FF2B5EF4-FFF2-40B4-BE49-F238E27FC236}">
                <a16:creationId xmlns:a16="http://schemas.microsoft.com/office/drawing/2014/main" id="{E30801F3-F7AE-098A-F22C-5AB67B747AF5}"/>
              </a:ext>
            </a:extLst>
          </p:cNvPr>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8" name="Text 6">
            <a:extLst>
              <a:ext uri="{FF2B5EF4-FFF2-40B4-BE49-F238E27FC236}">
                <a16:creationId xmlns:a16="http://schemas.microsoft.com/office/drawing/2014/main" id="{5663DE0F-635A-D084-774C-5F2F0478FF0F}"/>
              </a:ext>
            </a:extLst>
          </p:cNvPr>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9" name="Shape 7">
            <a:extLst>
              <a:ext uri="{FF2B5EF4-FFF2-40B4-BE49-F238E27FC236}">
                <a16:creationId xmlns:a16="http://schemas.microsoft.com/office/drawing/2014/main" id="{B0AC435A-1DA2-1056-2B93-D6D5D020A021}"/>
              </a:ext>
            </a:extLst>
          </p:cNvPr>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0" name="Text 8">
            <a:extLst>
              <a:ext uri="{FF2B5EF4-FFF2-40B4-BE49-F238E27FC236}">
                <a16:creationId xmlns:a16="http://schemas.microsoft.com/office/drawing/2014/main" id="{F10D11E5-8066-71DF-2C32-A51C426626C0}"/>
              </a:ext>
            </a:extLst>
          </p:cNvPr>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1" name="Shape 9">
            <a:extLst>
              <a:ext uri="{FF2B5EF4-FFF2-40B4-BE49-F238E27FC236}">
                <a16:creationId xmlns:a16="http://schemas.microsoft.com/office/drawing/2014/main" id="{A95C85F6-15BB-67F0-7969-8EC9938C090F}"/>
              </a:ext>
            </a:extLst>
          </p:cNvPr>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2" name="Text 10">
            <a:extLst>
              <a:ext uri="{FF2B5EF4-FFF2-40B4-BE49-F238E27FC236}">
                <a16:creationId xmlns:a16="http://schemas.microsoft.com/office/drawing/2014/main" id="{01E460D8-0D69-3B67-5945-B30E4A7CA162}"/>
              </a:ext>
            </a:extLst>
          </p:cNvPr>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3" name="Shape 11">
            <a:extLst>
              <a:ext uri="{FF2B5EF4-FFF2-40B4-BE49-F238E27FC236}">
                <a16:creationId xmlns:a16="http://schemas.microsoft.com/office/drawing/2014/main" id="{342E85B9-90AA-2F5E-2691-5E9D1E75D756}"/>
              </a:ext>
            </a:extLst>
          </p:cNvPr>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4" name="Text 12">
            <a:extLst>
              <a:ext uri="{FF2B5EF4-FFF2-40B4-BE49-F238E27FC236}">
                <a16:creationId xmlns:a16="http://schemas.microsoft.com/office/drawing/2014/main" id="{70FAAE64-288F-B46E-E044-4955A499D1BD}"/>
              </a:ext>
            </a:extLst>
          </p:cNvPr>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5" name="Shape 13">
            <a:extLst>
              <a:ext uri="{FF2B5EF4-FFF2-40B4-BE49-F238E27FC236}">
                <a16:creationId xmlns:a16="http://schemas.microsoft.com/office/drawing/2014/main" id="{AB12A3A9-6F90-2414-96C7-9A0E5205E148}"/>
              </a:ext>
            </a:extLst>
          </p:cNvPr>
          <p:cNvSpPr/>
          <p:nvPr/>
        </p:nvSpPr>
        <p:spPr>
          <a:xfrm>
            <a:off x="1701165" y="1215390"/>
            <a:ext cx="8762365" cy="1905635"/>
          </a:xfrm>
          <a:prstGeom prst="rect">
            <a:avLst/>
          </a:prstGeom>
          <a:solidFill>
            <a:srgbClr val="000000">
              <a:alpha val="0"/>
            </a:srgbClr>
          </a:solidFill>
          <a:ln w="57150">
            <a:solidFill>
              <a:srgbClr val="00B0F0"/>
            </a:solidFill>
            <a:prstDash val="solid"/>
          </a:ln>
        </p:spPr>
        <p:txBody>
          <a:bodyPr/>
          <a:lstStyle/>
          <a:p>
            <a:endParaRPr lang="es-CO" dirty="0"/>
          </a:p>
        </p:txBody>
      </p:sp>
      <p:sp>
        <p:nvSpPr>
          <p:cNvPr id="16" name="Text 14">
            <a:extLst>
              <a:ext uri="{FF2B5EF4-FFF2-40B4-BE49-F238E27FC236}">
                <a16:creationId xmlns:a16="http://schemas.microsoft.com/office/drawing/2014/main" id="{C20A9AA5-71AD-4AD3-EB3C-8011F0928656}"/>
              </a:ext>
            </a:extLst>
          </p:cNvPr>
          <p:cNvSpPr/>
          <p:nvPr/>
        </p:nvSpPr>
        <p:spPr>
          <a:xfrm>
            <a:off x="1701165" y="1215390"/>
            <a:ext cx="8762365" cy="1905635"/>
          </a:xfrm>
          <a:prstGeom prst="rect">
            <a:avLst/>
          </a:prstGeom>
          <a:noFill/>
          <a:ln/>
        </p:spPr>
        <p:txBody>
          <a:bodyPr wrap="square" lIns="45720" tIns="91440" rIns="91440" bIns="45720" rtlCol="0" anchor="ctr"/>
          <a:lstStyle/>
          <a:p>
            <a:pPr>
              <a:lnSpc>
                <a:spcPct val="100000"/>
              </a:lnSpc>
            </a:pPr>
            <a:endParaRPr lang="en-US" sz="1600" dirty="0"/>
          </a:p>
        </p:txBody>
      </p:sp>
      <p:pic>
        <p:nvPicPr>
          <p:cNvPr id="17" name="Image 0" descr="https://kimi-img.moonshot.cn/pub/slides/slides_tmpl/image/25-08-27-19:57:41-d2nf5d98bjvh7rlivslg.png">
            <a:extLst>
              <a:ext uri="{FF2B5EF4-FFF2-40B4-BE49-F238E27FC236}">
                <a16:creationId xmlns:a16="http://schemas.microsoft.com/office/drawing/2014/main" id="{7311A71B-81A7-95B5-7F30-2123F45565CF}"/>
              </a:ext>
            </a:extLst>
          </p:cNvPr>
          <p:cNvPicPr>
            <a:picLocks noChangeAspect="1"/>
          </p:cNvPicPr>
          <p:nvPr/>
        </p:nvPicPr>
        <p:blipFill>
          <a:blip r:embed="rId3"/>
          <a:srcRect b="42278"/>
          <a:stretch/>
        </p:blipFill>
        <p:spPr>
          <a:xfrm>
            <a:off x="2338070" y="2733675"/>
            <a:ext cx="7030085" cy="4124325"/>
          </a:xfrm>
          <a:prstGeom prst="rect">
            <a:avLst/>
          </a:prstGeom>
        </p:spPr>
      </p:pic>
      <p:sp>
        <p:nvSpPr>
          <p:cNvPr id="20" name="Shape 17">
            <a:extLst>
              <a:ext uri="{FF2B5EF4-FFF2-40B4-BE49-F238E27FC236}">
                <a16:creationId xmlns:a16="http://schemas.microsoft.com/office/drawing/2014/main" id="{86A12347-7F02-8244-8E07-B63ECA614A13}"/>
              </a:ext>
            </a:extLst>
          </p:cNvPr>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21" name="Shape 18">
            <a:extLst>
              <a:ext uri="{FF2B5EF4-FFF2-40B4-BE49-F238E27FC236}">
                <a16:creationId xmlns:a16="http://schemas.microsoft.com/office/drawing/2014/main" id="{0F4B26A8-8B85-AD9A-DE93-83320DD7256A}"/>
              </a:ext>
            </a:extLst>
          </p:cNvPr>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22" name="Shape 19">
            <a:extLst>
              <a:ext uri="{FF2B5EF4-FFF2-40B4-BE49-F238E27FC236}">
                <a16:creationId xmlns:a16="http://schemas.microsoft.com/office/drawing/2014/main" id="{0683D62A-5755-E8A9-BED5-E1070AC867D6}"/>
              </a:ext>
            </a:extLst>
          </p:cNvPr>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Tree>
    <p:extLst>
      <p:ext uri="{BB962C8B-B14F-4D97-AF65-F5344CB8AC3E}">
        <p14:creationId xmlns:p14="http://schemas.microsoft.com/office/powerpoint/2010/main" val="25424949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pic>
        <p:nvPicPr>
          <p:cNvPr id="2" name="Image 0" descr="https://kimi-img.moonshot.cn/pub/slides/slides_tmpl/image/25-08-27-19:57:41-d2nf5d98bjvh7rlivsmg.png"/>
          <p:cNvPicPr>
            <a:picLocks noChangeAspect="1"/>
          </p:cNvPicPr>
          <p:nvPr/>
        </p:nvPicPr>
        <p:blipFill>
          <a:blip r:embed="rId3"/>
          <a:stretch>
            <a:fillRect/>
          </a:stretch>
        </p:blipFill>
        <p:spPr>
          <a:xfrm>
            <a:off x="4558665" y="1141095"/>
            <a:ext cx="3619500" cy="3912870"/>
          </a:xfrm>
          <a:prstGeom prst="rect">
            <a:avLst/>
          </a:prstGeom>
        </p:spPr>
      </p:pic>
      <p:sp>
        <p:nvSpPr>
          <p:cNvPr id="3" name="Shape 0"/>
          <p:cNvSpPr/>
          <p:nvPr/>
        </p:nvSpPr>
        <p:spPr>
          <a:xfrm>
            <a:off x="2047240" y="5053965"/>
            <a:ext cx="8642985" cy="1199515"/>
          </a:xfrm>
          <a:prstGeom prst="roundRect">
            <a:avLst>
              <a:gd name="adj" fmla="val 50000"/>
            </a:avLst>
          </a:prstGeom>
          <a:solidFill>
            <a:srgbClr val="00B0F0"/>
          </a:solidFill>
          <a:ln w="57150">
            <a:solidFill>
              <a:srgbClr val="FFFFFF">
                <a:alpha val="0"/>
              </a:srgbClr>
            </a:solidFill>
            <a:prstDash val="solid"/>
          </a:ln>
        </p:spPr>
        <p:txBody>
          <a:bodyPr/>
          <a:lstStyle/>
          <a:p>
            <a:endParaRPr lang="es-CO"/>
          </a:p>
        </p:txBody>
      </p:sp>
      <p:sp>
        <p:nvSpPr>
          <p:cNvPr id="4" name="Text 1"/>
          <p:cNvSpPr/>
          <p:nvPr/>
        </p:nvSpPr>
        <p:spPr>
          <a:xfrm>
            <a:off x="2047240" y="5053965"/>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5" name="Shape 2"/>
          <p:cNvSpPr/>
          <p:nvPr/>
        </p:nvSpPr>
        <p:spPr>
          <a:xfrm>
            <a:off x="1920240" y="4884420"/>
            <a:ext cx="8642985" cy="1199515"/>
          </a:xfrm>
          <a:prstGeom prst="roundRect">
            <a:avLst>
              <a:gd name="adj" fmla="val 50000"/>
            </a:avLst>
          </a:prstGeom>
          <a:solidFill>
            <a:srgbClr val="FFFFFF"/>
          </a:solidFill>
          <a:ln w="57150">
            <a:solidFill>
              <a:srgbClr val="000000"/>
            </a:solidFill>
            <a:prstDash val="solid"/>
          </a:ln>
        </p:spPr>
        <p:txBody>
          <a:bodyPr/>
          <a:lstStyle/>
          <a:p>
            <a:endParaRPr lang="es-CO"/>
          </a:p>
        </p:txBody>
      </p:sp>
      <p:sp>
        <p:nvSpPr>
          <p:cNvPr id="6" name="Text 3"/>
          <p:cNvSpPr/>
          <p:nvPr/>
        </p:nvSpPr>
        <p:spPr>
          <a:xfrm>
            <a:off x="1920240" y="4884420"/>
            <a:ext cx="8642985" cy="1199515"/>
          </a:xfrm>
          <a:prstGeom prst="rect">
            <a:avLst/>
          </a:prstGeom>
          <a:noFill/>
          <a:ln/>
        </p:spPr>
        <p:txBody>
          <a:bodyPr wrap="square" lIns="45720" tIns="91440" rIns="91440" bIns="45720" rtlCol="0" anchor="ctr"/>
          <a:lstStyle/>
          <a:p>
            <a:pPr>
              <a:lnSpc>
                <a:spcPct val="100000"/>
              </a:lnSpc>
            </a:pPr>
            <a:endParaRPr lang="en-US" sz="1600" dirty="0"/>
          </a:p>
        </p:txBody>
      </p:sp>
      <p:sp>
        <p:nvSpPr>
          <p:cNvPr id="7" name="Text 4"/>
          <p:cNvSpPr/>
          <p:nvPr/>
        </p:nvSpPr>
        <p:spPr>
          <a:xfrm>
            <a:off x="1920240" y="5045710"/>
            <a:ext cx="8643620" cy="828675"/>
          </a:xfrm>
          <a:prstGeom prst="rect">
            <a:avLst/>
          </a:prstGeom>
          <a:noFill/>
          <a:ln/>
        </p:spPr>
        <p:txBody>
          <a:bodyPr wrap="square" lIns="91440" tIns="45720" rIns="91440" bIns="45720" rtlCol="0" anchor="ctr">
            <a:spAutoFit/>
          </a:bodyPr>
          <a:lstStyle/>
          <a:p>
            <a:pPr algn="ctr">
              <a:lnSpc>
                <a:spcPct val="100000"/>
              </a:lnSpc>
            </a:pPr>
            <a:r>
              <a:rPr lang="en-US" sz="5400" b="1" dirty="0">
                <a:solidFill>
                  <a:srgbClr val="000000"/>
                </a:solidFill>
                <a:latin typeface="MiSans" pitchFamily="34" charset="0"/>
                <a:ea typeface="MiSans" pitchFamily="34" charset="-122"/>
                <a:cs typeface="MiSans" pitchFamily="34" charset="-120"/>
              </a:rPr>
              <a:t>Tipos de datos primitivos</a:t>
            </a:r>
            <a:endParaRPr lang="en-US" sz="1600" dirty="0"/>
          </a:p>
        </p:txBody>
      </p:sp>
      <p:sp>
        <p:nvSpPr>
          <p:cNvPr id="8" name="Text 5"/>
          <p:cNvSpPr/>
          <p:nvPr/>
        </p:nvSpPr>
        <p:spPr>
          <a:xfrm>
            <a:off x="3447415" y="304483"/>
            <a:ext cx="5640070" cy="1025525"/>
          </a:xfrm>
          <a:prstGeom prst="rect">
            <a:avLst/>
          </a:prstGeom>
          <a:noFill/>
          <a:ln/>
        </p:spPr>
        <p:txBody>
          <a:bodyPr wrap="square" lIns="91440" tIns="45720" rIns="91440" bIns="45720" rtlCol="0" anchor="ctr">
            <a:spAutoFit/>
          </a:bodyPr>
          <a:lstStyle/>
          <a:p>
            <a:pPr algn="ctr">
              <a:lnSpc>
                <a:spcPct val="100000"/>
              </a:lnSpc>
            </a:pPr>
            <a:r>
              <a:rPr lang="en-US" sz="6600" b="1" dirty="0">
                <a:solidFill>
                  <a:srgbClr val="000000"/>
                </a:solidFill>
                <a:latin typeface="MiSans" pitchFamily="34" charset="0"/>
                <a:ea typeface="MiSans" pitchFamily="34" charset="-122"/>
                <a:cs typeface="MiSans" pitchFamily="34" charset="-120"/>
              </a:rPr>
              <a:t>PART  03</a:t>
            </a:r>
            <a:endParaRPr lang="en-US" sz="1600" dirty="0"/>
          </a:p>
        </p:txBody>
      </p:sp>
      <p:sp>
        <p:nvSpPr>
          <p:cNvPr id="9" name="Shape 6"/>
          <p:cNvSpPr/>
          <p:nvPr/>
        </p:nvSpPr>
        <p:spPr>
          <a:xfrm>
            <a:off x="291465" y="6075045"/>
            <a:ext cx="607496" cy="0"/>
          </a:xfrm>
          <a:prstGeom prst="line">
            <a:avLst/>
          </a:prstGeom>
          <a:noFill/>
          <a:ln w="57150">
            <a:solidFill>
              <a:srgbClr val="00B0F0"/>
            </a:solidFill>
            <a:prstDash val="solid"/>
            <a:headEnd type="none"/>
            <a:tailEnd type="none"/>
          </a:ln>
        </p:spPr>
        <p:txBody>
          <a:bodyPr/>
          <a:lstStyle/>
          <a:p>
            <a:endParaRPr lang="es-CO"/>
          </a:p>
        </p:txBody>
      </p:sp>
      <p:sp>
        <p:nvSpPr>
          <p:cNvPr id="10" name="Shape 7"/>
          <p:cNvSpPr/>
          <p:nvPr/>
        </p:nvSpPr>
        <p:spPr>
          <a:xfrm>
            <a:off x="291465" y="6308725"/>
            <a:ext cx="607496" cy="0"/>
          </a:xfrm>
          <a:prstGeom prst="line">
            <a:avLst/>
          </a:prstGeom>
          <a:noFill/>
          <a:ln w="57150">
            <a:solidFill>
              <a:srgbClr val="00B0F0"/>
            </a:solidFill>
            <a:prstDash val="solid"/>
            <a:headEnd type="none"/>
            <a:tailEnd type="none"/>
          </a:ln>
        </p:spPr>
        <p:txBody>
          <a:bodyPr/>
          <a:lstStyle/>
          <a:p>
            <a:endParaRPr lang="es-CO"/>
          </a:p>
        </p:txBody>
      </p:sp>
      <p:sp>
        <p:nvSpPr>
          <p:cNvPr id="11" name="Shape 8"/>
          <p:cNvSpPr/>
          <p:nvPr/>
        </p:nvSpPr>
        <p:spPr>
          <a:xfrm>
            <a:off x="291465" y="6542405"/>
            <a:ext cx="607496" cy="0"/>
          </a:xfrm>
          <a:prstGeom prst="line">
            <a:avLst/>
          </a:prstGeom>
          <a:noFill/>
          <a:ln w="57150">
            <a:solidFill>
              <a:srgbClr val="00B0F0"/>
            </a:solidFill>
            <a:prstDash val="solid"/>
            <a:headEnd type="none"/>
            <a:tailEnd type="none"/>
          </a:ln>
        </p:spPr>
        <p:txBody>
          <a:bodyPr/>
          <a:lstStyle/>
          <a:p>
            <a:endParaRPr lang="es-CO"/>
          </a:p>
        </p:txBody>
      </p:sp>
      <p:sp>
        <p:nvSpPr>
          <p:cNvPr id="12" name="Shape 9"/>
          <p:cNvSpPr/>
          <p:nvPr/>
        </p:nvSpPr>
        <p:spPr>
          <a:xfrm>
            <a:off x="29146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3" name="Text 10"/>
          <p:cNvSpPr/>
          <p:nvPr/>
        </p:nvSpPr>
        <p:spPr>
          <a:xfrm>
            <a:off x="29146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4" name="Shape 11"/>
          <p:cNvSpPr/>
          <p:nvPr/>
        </p:nvSpPr>
        <p:spPr>
          <a:xfrm>
            <a:off x="1251585" y="202565"/>
            <a:ext cx="337185" cy="337185"/>
          </a:xfrm>
          <a:prstGeom prst="ellipse">
            <a:avLst/>
          </a:prstGeom>
          <a:solidFill>
            <a:srgbClr val="FFFFFF"/>
          </a:solidFill>
          <a:ln w="19050">
            <a:solidFill>
              <a:srgbClr val="00B0F0"/>
            </a:solidFill>
            <a:prstDash val="solid"/>
          </a:ln>
        </p:spPr>
        <p:txBody>
          <a:bodyPr/>
          <a:lstStyle/>
          <a:p>
            <a:endParaRPr lang="es-CO"/>
          </a:p>
        </p:txBody>
      </p:sp>
      <p:sp>
        <p:nvSpPr>
          <p:cNvPr id="15" name="Text 12"/>
          <p:cNvSpPr/>
          <p:nvPr/>
        </p:nvSpPr>
        <p:spPr>
          <a:xfrm>
            <a:off x="125158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6" name="Shape 13"/>
          <p:cNvSpPr/>
          <p:nvPr/>
        </p:nvSpPr>
        <p:spPr>
          <a:xfrm>
            <a:off x="77152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7" name="Text 14"/>
          <p:cNvSpPr/>
          <p:nvPr/>
        </p:nvSpPr>
        <p:spPr>
          <a:xfrm>
            <a:off x="77152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
        <p:nvSpPr>
          <p:cNvPr id="18" name="Shape 15"/>
          <p:cNvSpPr/>
          <p:nvPr/>
        </p:nvSpPr>
        <p:spPr>
          <a:xfrm>
            <a:off x="1731645" y="202565"/>
            <a:ext cx="337185" cy="337185"/>
          </a:xfrm>
          <a:prstGeom prst="ellipse">
            <a:avLst/>
          </a:prstGeom>
          <a:solidFill>
            <a:srgbClr val="00B0F0"/>
          </a:solidFill>
          <a:ln w="19050">
            <a:solidFill>
              <a:srgbClr val="FFFFFF"/>
            </a:solidFill>
            <a:prstDash val="solid"/>
          </a:ln>
        </p:spPr>
        <p:txBody>
          <a:bodyPr/>
          <a:lstStyle/>
          <a:p>
            <a:endParaRPr lang="es-CO"/>
          </a:p>
        </p:txBody>
      </p:sp>
      <p:sp>
        <p:nvSpPr>
          <p:cNvPr id="19" name="Text 16"/>
          <p:cNvSpPr/>
          <p:nvPr/>
        </p:nvSpPr>
        <p:spPr>
          <a:xfrm>
            <a:off x="1731645" y="202565"/>
            <a:ext cx="337185" cy="337185"/>
          </a:xfrm>
          <a:prstGeom prst="rect">
            <a:avLst/>
          </a:prstGeom>
          <a:noFill/>
          <a:ln/>
        </p:spPr>
        <p:txBody>
          <a:bodyPr wrap="square" lIns="45720" tIns="91440" rIns="91440" bIns="45720" rtlCol="0" anchor="ctr"/>
          <a:lstStyle/>
          <a:p>
            <a:pPr>
              <a:lnSpc>
                <a:spcPct val="100000"/>
              </a:lnSpc>
            </a:pPr>
            <a:endParaRPr lang="en-US" sz="1600" dirty="0"/>
          </a:p>
        </p:txBody>
      </p:sp>
    </p:spTree>
  </p:cSld>
  <p:clrMapOvr>
    <a:masterClrMapping/>
  </p:clrMapOvr>
  <p:transition>
    <p:fade/>
  </p:transition>
</p:sld>
</file>

<file path=ppt/theme/theme1.xml><?xml version="1.0" encoding="utf-8"?>
<a:theme xmlns:a="http://schemas.openxmlformats.org/drawingml/2006/main" name="Custom Theme">
  <a:themeElements>
    <a:clrScheme name="Custom">
      <a:dk1>
        <a:srgbClr val="000000"/>
      </a:dk1>
      <a:lt1>
        <a:srgbClr val="FFFFFF"/>
      </a:lt1>
      <a:dk2>
        <a:srgbClr val="0F1423"/>
      </a:dk2>
      <a:lt2>
        <a:srgbClr val="FFFFFF"/>
      </a:lt2>
      <a:accent1>
        <a:srgbClr val="4874CB"/>
      </a:accent1>
      <a:accent2>
        <a:srgbClr val="EE822F"/>
      </a:accent2>
      <a:accent3>
        <a:srgbClr val="F2BA02"/>
      </a:accent3>
      <a:accent4>
        <a:srgbClr val="75BD42"/>
      </a:accent4>
      <a:accent5>
        <a:srgbClr val="30C0B4"/>
      </a:accent5>
      <a:accent6>
        <a:srgbClr val="E54C5E"/>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737</TotalTime>
  <Words>3705</Words>
  <Application>Microsoft Office PowerPoint</Application>
  <PresentationFormat>Panorámica</PresentationFormat>
  <Paragraphs>477</Paragraphs>
  <Slides>88</Slides>
  <Notes>88</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88</vt:i4>
      </vt:variant>
    </vt:vector>
  </HeadingPairs>
  <TitlesOfParts>
    <vt:vector size="98" baseType="lpstr">
      <vt:lpstr>Cambria Math</vt:lpstr>
      <vt:lpstr>Noto Sans SC</vt:lpstr>
      <vt:lpstr>MiSans</vt:lpstr>
      <vt:lpstr>Google Sans</vt:lpstr>
      <vt:lpstr>Courier New</vt:lpstr>
      <vt:lpstr>Times New Roman</vt:lpstr>
      <vt:lpstr>Roboto Slab</vt:lpstr>
      <vt:lpstr>Roboto</vt:lpstr>
      <vt:lpstr>Arial</vt:lpstr>
      <vt:lpstr>Custom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Moonshot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Programación Básica en Python</dc:title>
  <dc:subject>Programación Básica en Python</dc:subject>
  <dc:creator>Kimi</dc:creator>
  <cp:lastModifiedBy>Cristian D. Perez Torres</cp:lastModifiedBy>
  <cp:revision>24</cp:revision>
  <dcterms:created xsi:type="dcterms:W3CDTF">2025-11-24T03:12:23Z</dcterms:created>
  <dcterms:modified xsi:type="dcterms:W3CDTF">2025-12-01T01:42:10Z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IGC">
    <vt:lpwstr>{"Label":"Programación Básica en Python","ContentProducer":"001191110108MACG2KBH8F10000","ProduceID":"d4hsjq223rd0lkd0f9l0","ReservedCode1":"","ContentPropagator":"001191110108MACG2KBH8F20000","PropagateID":"d4hsjq223rd0lkd0f9l0","ReservedCode2":""}</vt:lpwstr>
  </property>
</Properties>
</file>